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6" r:id="rId2"/>
    <p:sldId id="310" r:id="rId3"/>
    <p:sldId id="311" r:id="rId4"/>
    <p:sldId id="312" r:id="rId5"/>
    <p:sldId id="315" r:id="rId6"/>
    <p:sldId id="313" r:id="rId7"/>
    <p:sldId id="281" r:id="rId8"/>
    <p:sldId id="316" r:id="rId9"/>
    <p:sldId id="287" r:id="rId10"/>
    <p:sldId id="304" r:id="rId11"/>
    <p:sldId id="290" r:id="rId12"/>
    <p:sldId id="317" r:id="rId13"/>
    <p:sldId id="296" r:id="rId14"/>
    <p:sldId id="297" r:id="rId15"/>
    <p:sldId id="298" r:id="rId16"/>
    <p:sldId id="299" r:id="rId17"/>
    <p:sldId id="289" r:id="rId18"/>
    <p:sldId id="260" r:id="rId19"/>
    <p:sldId id="261" r:id="rId20"/>
    <p:sldId id="308" r:id="rId21"/>
    <p:sldId id="262" r:id="rId22"/>
    <p:sldId id="288" r:id="rId23"/>
    <p:sldId id="318" r:id="rId24"/>
    <p:sldId id="263" r:id="rId25"/>
    <p:sldId id="264" r:id="rId26"/>
    <p:sldId id="305" r:id="rId27"/>
    <p:sldId id="319" r:id="rId28"/>
    <p:sldId id="320" r:id="rId29"/>
    <p:sldId id="266" r:id="rId30"/>
    <p:sldId id="328" r:id="rId31"/>
    <p:sldId id="307" r:id="rId32"/>
    <p:sldId id="321" r:id="rId33"/>
    <p:sldId id="272" r:id="rId34"/>
    <p:sldId id="322" r:id="rId35"/>
    <p:sldId id="273" r:id="rId36"/>
    <p:sldId id="306" r:id="rId37"/>
    <p:sldId id="292" r:id="rId38"/>
    <p:sldId id="293" r:id="rId39"/>
    <p:sldId id="291" r:id="rId40"/>
    <p:sldId id="269" r:id="rId41"/>
    <p:sldId id="270" r:id="rId42"/>
    <p:sldId id="309" r:id="rId43"/>
    <p:sldId id="324" r:id="rId44"/>
    <p:sldId id="323" r:id="rId45"/>
    <p:sldId id="275" r:id="rId46"/>
    <p:sldId id="327" r:id="rId47"/>
    <p:sldId id="325" r:id="rId48"/>
    <p:sldId id="326" r:id="rId49"/>
    <p:sldId id="267" r:id="rId50"/>
    <p:sldId id="314" r:id="rId51"/>
    <p:sldId id="276" r:id="rId52"/>
    <p:sldId id="27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B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7" autoAdjust="0"/>
    <p:restoredTop sz="75631" autoAdjust="0"/>
  </p:normalViewPr>
  <p:slideViewPr>
    <p:cSldViewPr snapToGrid="0" snapToObjects="1">
      <p:cViewPr>
        <p:scale>
          <a:sx n="100" d="100"/>
          <a:sy n="100" d="100"/>
        </p:scale>
        <p:origin x="-17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06" d="100"/>
          <a:sy n="106" d="100"/>
        </p:scale>
        <p:origin x="-348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96673E-8832-3944-BC42-2901AA176E49}" type="datetimeFigureOut">
              <a:rPr lang="en-US" smtClean="0"/>
              <a:t>9/18/14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05D283-1F76-1D4C-A8B0-B5245D3C1989}" type="slidenum">
              <a:rPr lang="en-US" smtClean="0"/>
              <a:t>‹#›</a:t>
            </a:fld>
            <a:endParaRPr lang="en-US"/>
          </a:p>
        </p:txBody>
      </p:sp>
    </p:spTree>
    <p:extLst>
      <p:ext uri="{BB962C8B-B14F-4D97-AF65-F5344CB8AC3E}">
        <p14:creationId xmlns:p14="http://schemas.microsoft.com/office/powerpoint/2010/main" val="34413750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 4 Challenges</a:t>
            </a:r>
          </a:p>
          <a:p>
            <a:pPr marL="0" indent="0">
              <a:buFont typeface="+mj-lt"/>
              <a:buNone/>
            </a:pPr>
            <a:r>
              <a:rPr lang="en-US" dirty="0" smtClean="0"/>
              <a:t>The traditional approach is incredibly valuable, but carries with it some challenges that should be all too familiar...</a:t>
            </a:r>
          </a:p>
          <a:p>
            <a:pPr marL="228600" indent="-228600">
              <a:buFont typeface="+mj-lt"/>
              <a:buAutoNum type="arabicPeriod"/>
            </a:pPr>
            <a:r>
              <a:rPr lang="en-US" dirty="0" smtClean="0"/>
              <a:t>Visibility</a:t>
            </a:r>
          </a:p>
          <a:p>
            <a:pPr marL="228600" indent="-228600">
              <a:buFont typeface="+mj-lt"/>
              <a:buAutoNum type="arabicPeriod"/>
            </a:pPr>
            <a:r>
              <a:rPr lang="en-US" dirty="0" smtClean="0"/>
              <a:t>Time to Value</a:t>
            </a:r>
          </a:p>
          <a:p>
            <a:pPr marL="228600" indent="-228600">
              <a:buFont typeface="+mj-lt"/>
              <a:buAutoNum type="arabicPeriod"/>
            </a:pPr>
            <a:r>
              <a:rPr lang="en-US" dirty="0" smtClean="0"/>
              <a:t>Cost</a:t>
            </a:r>
          </a:p>
          <a:p>
            <a:pPr marL="228600" indent="-228600">
              <a:buFont typeface="+mj-lt"/>
              <a:buAutoNum type="arabicPeriod"/>
            </a:pPr>
            <a:r>
              <a:rPr lang="en-US" dirty="0" smtClean="0"/>
              <a:t>Complexity</a:t>
            </a:r>
          </a:p>
          <a:p>
            <a:endParaRPr lang="en-US" dirty="0" smtClean="0"/>
          </a:p>
          <a:p>
            <a:r>
              <a:rPr lang="en-US" b="1" dirty="0" smtClean="0"/>
              <a:t>Script</a:t>
            </a:r>
          </a:p>
          <a:p>
            <a:r>
              <a:rPr lang="en-US" dirty="0" smtClean="0"/>
              <a:t>Across industries, our customers typically have the same four challenges with data management that prevent them from becoming truly information-driven: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dirty="0" smtClean="0"/>
          </a:p>
          <a:p>
            <a:pPr marL="228600" indent="-228600">
              <a:buFont typeface="+mj-lt"/>
              <a:buAutoNum type="arabicPeriod"/>
            </a:pPr>
            <a:r>
              <a:rPr lang="en-US" dirty="0" smtClean="0"/>
              <a:t>First, data silos and "dark data" lost in offline archives inhibit complete understanding of the business. Existing systems are too expensive or prohibitively complicated to scale, so you leave data out.</a:t>
            </a:r>
          </a:p>
          <a:p>
            <a:pPr marL="228600" indent="-228600">
              <a:buFont typeface="+mj-lt"/>
              <a:buAutoNum type="arabicPeriod"/>
            </a:pPr>
            <a:r>
              <a:rPr lang="en-US" dirty="0" smtClean="0"/>
              <a:t>Second, existing analytical systems are too rigid. You need to model and transform all data before it's useful, but when you transform data you lose data.</a:t>
            </a:r>
          </a:p>
          <a:p>
            <a:pPr marL="228600" indent="-228600">
              <a:buFont typeface="+mj-lt"/>
              <a:buAutoNum type="arabicPeriod"/>
            </a:pPr>
            <a:r>
              <a:rPr lang="en-US" dirty="0" smtClean="0"/>
              <a:t>Third, in many cases the data is trapped in silos that are running at full capacity to support important business workloads. Enterprises simply can't add more work in the form of BI or reporting to those strained systems. BI teams also struggle to keep up with changes in requirements and the pace of business. Without immediate access to all original data, it can take weeks or months to deploy new views of the business. There's a cycle here: IT can't build without direction from the business, but the business doesn't know what they want until IT produces it. By then it's too late, and there are always new questions to ask.</a:t>
            </a:r>
          </a:p>
          <a:p>
            <a:pPr marL="228600" indent="-228600">
              <a:buFont typeface="+mj-lt"/>
              <a:buAutoNum type="arabicPeriod"/>
            </a:pPr>
            <a:r>
              <a:rPr lang="en-US" dirty="0" smtClean="0"/>
              <a:t>Fourth, moving data to special-purpose systems - those that can handle only specific kinds of data, or do only specific kinds of work - is hard enough, but becomes downright impossible at large scale. There has to be a better way than moving data around to each application.</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3</a:t>
            </a:fld>
            <a:endParaRPr lang="en-US"/>
          </a:p>
        </p:txBody>
      </p:sp>
    </p:spTree>
    <p:extLst>
      <p:ext uri="{BB962C8B-B14F-4D97-AF65-F5344CB8AC3E}">
        <p14:creationId xmlns:p14="http://schemas.microsoft.com/office/powerpoint/2010/main" val="369059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Meeting Notes (9/18/14 10:10)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hide these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16</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10:10) -----</a:t>
            </a:r>
          </a:p>
          <a:p>
            <a:r>
              <a:rPr lang="en-US"/>
              <a:t>loaded from rdbms, desktop file, direct</a:t>
            </a:r>
          </a:p>
          <a:p>
            <a:endParaRPr lang="en-US"/>
          </a:p>
        </p:txBody>
      </p:sp>
      <p:sp>
        <p:nvSpPr>
          <p:cNvPr id="4" name="Slide Number Placeholder 3"/>
          <p:cNvSpPr>
            <a:spLocks noGrp="1"/>
          </p:cNvSpPr>
          <p:nvPr>
            <p:ph type="sldNum" sz="quarter" idx="10"/>
          </p:nvPr>
        </p:nvSpPr>
        <p:spPr/>
        <p:txBody>
          <a:bodyPr/>
          <a:lstStyle/>
          <a:p>
            <a:fld id="{CA05D283-1F76-1D4C-A8B0-B5245D3C1989}" type="slidenum">
              <a:rPr lang="en-US" smtClean="0"/>
              <a:t>19</a:t>
            </a:fld>
            <a:endParaRPr lang="en-US"/>
          </a:p>
        </p:txBody>
      </p:sp>
    </p:spTree>
    <p:extLst>
      <p:ext uri="{BB962C8B-B14F-4D97-AF65-F5344CB8AC3E}">
        <p14:creationId xmlns:p14="http://schemas.microsoft.com/office/powerpoint/2010/main" val="263169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000000"/>
                </a:solidFill>
              </a:rPr>
              <a:t>Our robust partner network lets</a:t>
            </a:r>
            <a:r>
              <a:rPr lang="en-US" sz="1200" b="0" baseline="0" dirty="0" smtClean="0">
                <a:solidFill>
                  <a:srgbClr val="000000"/>
                </a:solidFill>
              </a:rPr>
              <a:t> you </a:t>
            </a:r>
            <a:r>
              <a:rPr lang="en-US" sz="1200" b="0" dirty="0" smtClean="0">
                <a:solidFill>
                  <a:srgbClr val="000000"/>
                </a:solidFill>
              </a:rPr>
              <a:t>get you started based on your immediate needs. The best part of an EDH is regardless of where you start, the flexibility of the platform allows you to evolve it over time and move from one use case to another so in the end, you have transformed your data management infrastructure to enable your enterprise to become information-driven.</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000000"/>
                </a:solidFill>
              </a:rPr>
              <a:t/>
            </a:r>
            <a:br>
              <a:rPr lang="en-US" sz="1200" b="0" dirty="0" smtClean="0">
                <a:solidFill>
                  <a:srgbClr val="000000"/>
                </a:solidFill>
              </a:rPr>
            </a:br>
            <a:r>
              <a:rPr lang="en-US" sz="1200" b="0" dirty="0" smtClean="0">
                <a:solidFill>
                  <a:srgbClr val="000000"/>
                </a:solidFill>
              </a:rPr>
              <a:t>Regardless of your needs, there’s a solution</a:t>
            </a:r>
            <a:r>
              <a:rPr lang="en-US" sz="1200" b="0" baseline="0" dirty="0" smtClean="0">
                <a:solidFill>
                  <a:srgbClr val="000000"/>
                </a:solidFill>
              </a:rPr>
              <a:t> for you</a:t>
            </a:r>
            <a:endParaRPr lang="en-US" sz="1200" b="0" dirty="0" smtClean="0">
              <a:solidFill>
                <a:srgbClr val="000000"/>
              </a:solidFill>
            </a:endParaRPr>
          </a:p>
          <a:p>
            <a:pPr marL="0" indent="0">
              <a:buFont typeface="Arial"/>
              <a:buNone/>
            </a:pPr>
            <a:endParaRPr lang="en-US" sz="1200" b="0" dirty="0" smtClean="0">
              <a:solidFill>
                <a:srgbClr val="000000"/>
              </a:solidFill>
            </a:endParaRPr>
          </a:p>
          <a:p>
            <a:r>
              <a:rPr lang="en-US" sz="1200" baseline="0" dirty="0" smtClean="0">
                <a:solidFill>
                  <a:srgbClr val="000000"/>
                </a:solidFill>
              </a:rPr>
              <a:t>Cloudera is invested in your success for the long term through our focus on “</a:t>
            </a:r>
            <a:r>
              <a:rPr lang="en-US" sz="1200" dirty="0" smtClean="0">
                <a:solidFill>
                  <a:srgbClr val="000000"/>
                </a:solidFill>
              </a:rPr>
              <a:t>TIPPS”:</a:t>
            </a:r>
          </a:p>
          <a:p>
            <a:pPr marL="171450" indent="-171450">
              <a:buFont typeface="Arial"/>
              <a:buChar char="•"/>
            </a:pPr>
            <a:r>
              <a:rPr lang="en-US" sz="1200" b="1" dirty="0" smtClean="0">
                <a:solidFill>
                  <a:srgbClr val="000000"/>
                </a:solidFill>
              </a:rPr>
              <a:t>T</a:t>
            </a:r>
            <a:r>
              <a:rPr lang="en-US" sz="1200" dirty="0" smtClean="0">
                <a:solidFill>
                  <a:srgbClr val="000000"/>
                </a:solidFill>
              </a:rPr>
              <a:t>raining</a:t>
            </a:r>
            <a:r>
              <a:rPr lang="en-US" sz="1200" baseline="0" dirty="0" smtClean="0">
                <a:solidFill>
                  <a:srgbClr val="000000"/>
                </a:solidFill>
              </a:rPr>
              <a:t> to help you come up to speed on this technology and get the skills you need</a:t>
            </a:r>
          </a:p>
          <a:p>
            <a:pPr marL="171450" indent="-171450">
              <a:buFont typeface="Arial"/>
              <a:buChar char="•"/>
            </a:pPr>
            <a:r>
              <a:rPr lang="en-US" sz="1200" b="1" baseline="0" dirty="0" smtClean="0">
                <a:solidFill>
                  <a:srgbClr val="000000"/>
                </a:solidFill>
              </a:rPr>
              <a:t>I</a:t>
            </a:r>
            <a:r>
              <a:rPr lang="en-US" sz="1200" baseline="0" dirty="0" smtClean="0">
                <a:solidFill>
                  <a:srgbClr val="000000"/>
                </a:solidFill>
              </a:rPr>
              <a:t>nnovation through the EDH and our ongoing commitment to the open source community</a:t>
            </a:r>
          </a:p>
          <a:p>
            <a:pPr marL="171450" indent="-171450">
              <a:buFont typeface="Arial"/>
              <a:buChar char="•"/>
            </a:pPr>
            <a:r>
              <a:rPr lang="en-US" sz="1200" b="1" baseline="0" dirty="0" smtClean="0">
                <a:solidFill>
                  <a:srgbClr val="000000"/>
                </a:solidFill>
              </a:rPr>
              <a:t>P</a:t>
            </a:r>
            <a:r>
              <a:rPr lang="en-US" sz="1200" baseline="0" dirty="0" smtClean="0">
                <a:solidFill>
                  <a:srgbClr val="000000"/>
                </a:solidFill>
              </a:rPr>
              <a:t>artners and </a:t>
            </a:r>
            <a:r>
              <a:rPr lang="en-US" sz="1200" b="1" baseline="0" dirty="0" smtClean="0">
                <a:solidFill>
                  <a:srgbClr val="000000"/>
                </a:solidFill>
              </a:rPr>
              <a:t>P</a:t>
            </a:r>
            <a:r>
              <a:rPr lang="en-US" sz="1200" baseline="0" dirty="0" smtClean="0">
                <a:solidFill>
                  <a:srgbClr val="000000"/>
                </a:solidFill>
              </a:rPr>
              <a:t>rofessional services so you can realize time the value faster</a:t>
            </a:r>
          </a:p>
          <a:p>
            <a:pPr marL="171450" indent="-171450">
              <a:buFont typeface="Arial"/>
              <a:buChar char="•"/>
            </a:pPr>
            <a:r>
              <a:rPr lang="en-US" sz="1200" b="1" baseline="0" dirty="0" smtClean="0">
                <a:solidFill>
                  <a:srgbClr val="000000"/>
                </a:solidFill>
              </a:rPr>
              <a:t>S</a:t>
            </a:r>
            <a:r>
              <a:rPr lang="en-US" sz="1200" baseline="0" dirty="0" smtClean="0">
                <a:solidFill>
                  <a:srgbClr val="000000"/>
                </a:solidFill>
              </a:rPr>
              <a:t>upport, so you can run your project with confidence for the long term, knowing that Cloudera has your back</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22</a:t>
            </a:fld>
            <a:endParaRPr lang="en-US"/>
          </a:p>
        </p:txBody>
      </p:sp>
    </p:spTree>
    <p:extLst>
      <p:ext uri="{BB962C8B-B14F-4D97-AF65-F5344CB8AC3E}">
        <p14:creationId xmlns:p14="http://schemas.microsoft.com/office/powerpoint/2010/main" val="347003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effectLst/>
                <a:latin typeface="+mn-lt"/>
                <a:ea typeface="+mn-ea"/>
                <a:cs typeface="+mn-cs"/>
              </a:rPr>
              <a:t>Preparing data for systems requires the ability to quickly discover, track, and validate data in order to determine the proper use.</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Once the data has been discovered and validated, the engineer needs to quickly interrogate the data in order to discover the patterns within the new data that can be repeated for large scale processing. </a:t>
            </a:r>
          </a:p>
          <a:p>
            <a:endParaRPr lang="en-US" dirty="0"/>
          </a:p>
          <a:p>
            <a:r>
              <a:rPr lang="en-US" dirty="0"/>
              <a:t>----- Meeting Notes (9/18/14 10:10) -----</a:t>
            </a:r>
          </a:p>
          <a:p>
            <a:r>
              <a:rPr lang="en-US" dirty="0"/>
              <a:t>hide</a:t>
            </a:r>
          </a:p>
        </p:txBody>
      </p:sp>
      <p:sp>
        <p:nvSpPr>
          <p:cNvPr id="4" name="Slide Number Placeholder 3"/>
          <p:cNvSpPr>
            <a:spLocks noGrp="1"/>
          </p:cNvSpPr>
          <p:nvPr>
            <p:ph type="sldNum" sz="quarter" idx="10"/>
          </p:nvPr>
        </p:nvSpPr>
        <p:spPr/>
        <p:txBody>
          <a:bodyPr/>
          <a:lstStyle/>
          <a:p>
            <a:fld id="{C64C9542-D81A-864F-A747-83A5F8ACB55D}" type="slidenum">
              <a:rPr lang="en-US" smtClean="0"/>
              <a:pPr/>
              <a:t>27</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Hadoop is open for business analysts.</a:t>
            </a:r>
          </a:p>
          <a:p>
            <a:endParaRPr lang="en-US" sz="1200" b="1" dirty="0" smtClean="0">
              <a:solidFill>
                <a:schemeClr val="tx1"/>
              </a:solidFill>
            </a:endParaRPr>
          </a:p>
          <a:p>
            <a:r>
              <a:rPr lang="en-US" sz="1200" b="1" dirty="0" smtClean="0">
                <a:solidFill>
                  <a:schemeClr val="tx1"/>
                </a:solidFill>
              </a:rPr>
              <a:t>Impala = SQL-on-Hadoop for BI users</a:t>
            </a:r>
          </a:p>
          <a:p>
            <a:pPr marL="0" indent="0">
              <a:buNone/>
            </a:pPr>
            <a:r>
              <a:rPr lang="en-US" sz="1200" b="0" dirty="0" smtClean="0">
                <a:solidFill>
                  <a:schemeClr val="tx1"/>
                </a:solidFill>
              </a:rPr>
              <a:t>Unlocks self-service, exploratory BI</a:t>
            </a:r>
            <a:r>
              <a:rPr lang="en-US" sz="1200" b="0" baseline="0" dirty="0" smtClean="0">
                <a:solidFill>
                  <a:schemeClr val="tx1"/>
                </a:solidFill>
              </a:rPr>
              <a:t> </a:t>
            </a:r>
            <a:r>
              <a:rPr lang="en-US" sz="1200" b="0" dirty="0" smtClean="0">
                <a:solidFill>
                  <a:schemeClr val="tx1"/>
                </a:solidFill>
              </a:rPr>
              <a:t>on any Hadoop data</a:t>
            </a:r>
          </a:p>
          <a:p>
            <a:pPr marL="171450" indent="-171450"/>
            <a:r>
              <a:rPr lang="en-US" sz="1200" dirty="0" smtClean="0">
                <a:solidFill>
                  <a:schemeClr val="tx1"/>
                </a:solidFill>
              </a:rPr>
              <a:t>Impala is a</a:t>
            </a:r>
            <a:r>
              <a:rPr lang="en-US" sz="1200" baseline="0" dirty="0" smtClean="0">
                <a:solidFill>
                  <a:schemeClr val="tx1"/>
                </a:solidFill>
              </a:rPr>
              <a:t> m</a:t>
            </a:r>
            <a:r>
              <a:rPr lang="en-US" sz="1200" dirty="0" smtClean="0">
                <a:solidFill>
                  <a:schemeClr val="tx1"/>
                </a:solidFill>
              </a:rPr>
              <a:t>odern MPP SQL query engine</a:t>
            </a:r>
            <a:r>
              <a:rPr lang="en-US" sz="1200" baseline="0" dirty="0" smtClean="0">
                <a:solidFill>
                  <a:schemeClr val="tx1"/>
                </a:solidFill>
              </a:rPr>
              <a:t> that runs *in* Hadoop (no data movement)</a:t>
            </a:r>
            <a:endParaRPr lang="en-US" sz="1200" dirty="0" smtClean="0">
              <a:solidFill>
                <a:schemeClr val="tx1"/>
              </a:solidFill>
            </a:endParaRPr>
          </a:p>
          <a:p>
            <a:r>
              <a:rPr lang="en-US" sz="1200" b="0" dirty="0" smtClean="0">
                <a:solidFill>
                  <a:schemeClr val="tx1"/>
                </a:solidFill>
              </a:rPr>
              <a:t>It</a:t>
            </a:r>
            <a:r>
              <a:rPr lang="en-US" sz="1200" b="0" baseline="0" dirty="0" smtClean="0">
                <a:solidFill>
                  <a:schemeClr val="tx1"/>
                </a:solidFill>
              </a:rPr>
              <a:t> is t</a:t>
            </a:r>
            <a:r>
              <a:rPr lang="en-US" sz="1200" b="0" dirty="0" smtClean="0">
                <a:solidFill>
                  <a:schemeClr val="tx1"/>
                </a:solidFill>
              </a:rPr>
              <a:t>he industry</a:t>
            </a:r>
            <a:r>
              <a:rPr lang="en-US" sz="1200" b="0" baseline="0" dirty="0" smtClean="0">
                <a:solidFill>
                  <a:schemeClr val="tx1"/>
                </a:solidFill>
              </a:rPr>
              <a:t> </a:t>
            </a:r>
            <a:r>
              <a:rPr lang="en-US" sz="1200" b="0" dirty="0" smtClean="0">
                <a:solidFill>
                  <a:schemeClr val="tx1"/>
                </a:solidFill>
              </a:rPr>
              <a:t>standard</a:t>
            </a:r>
            <a:r>
              <a:rPr lang="en-US" sz="1200" b="0" baseline="0" dirty="0" smtClean="0">
                <a:solidFill>
                  <a:schemeClr val="tx1"/>
                </a:solidFill>
              </a:rPr>
              <a:t> for SQL-on-Hadoop (common benchmark though it still wins on performance and is &gt;10x faster than latest Hive)</a:t>
            </a:r>
          </a:p>
          <a:p>
            <a:r>
              <a:rPr lang="en-US" sz="1200" b="0" baseline="0" dirty="0" smtClean="0">
                <a:solidFill>
                  <a:schemeClr val="tx1"/>
                </a:solidFill>
              </a:rPr>
              <a:t>100% Open Source</a:t>
            </a:r>
          </a:p>
          <a:p>
            <a:endParaRPr lang="en-US" sz="1200" b="0" baseline="0" dirty="0" smtClean="0">
              <a:solidFill>
                <a:schemeClr val="tx1"/>
              </a:solidFill>
            </a:endParaRPr>
          </a:p>
          <a:p>
            <a:r>
              <a:rPr lang="en-US" sz="1200" b="1" dirty="0" smtClean="0">
                <a:solidFill>
                  <a:schemeClr val="tx1"/>
                </a:solidFill>
              </a:rPr>
              <a:t>Familiar</a:t>
            </a:r>
          </a:p>
          <a:p>
            <a:r>
              <a:rPr lang="en-US" sz="1200" b="0" dirty="0" smtClean="0">
                <a:solidFill>
                  <a:schemeClr val="tx1"/>
                </a:solidFill>
              </a:rPr>
              <a:t>	Leverage existing SQL and BI skills</a:t>
            </a:r>
          </a:p>
          <a:p>
            <a:pPr marL="0" indent="0">
              <a:buFont typeface="Arial"/>
              <a:buNone/>
            </a:pPr>
            <a:r>
              <a:rPr lang="en-US" sz="1200" dirty="0" smtClean="0">
                <a:solidFill>
                  <a:schemeClr val="tx1"/>
                </a:solidFill>
              </a:rPr>
              <a:t>	ANSI SQL-compliant</a:t>
            </a:r>
          </a:p>
          <a:p>
            <a:pPr marL="0" indent="0">
              <a:buFont typeface="Arial"/>
              <a:buNone/>
            </a:pPr>
            <a:r>
              <a:rPr lang="en-US" sz="1200" dirty="0" smtClean="0">
                <a:solidFill>
                  <a:schemeClr val="tx1"/>
                </a:solidFill>
              </a:rPr>
              <a:t>	Certified on popular BI/visualization tools</a:t>
            </a:r>
            <a:endParaRPr lang="en-US" sz="1200" b="1"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rPr>
              <a:t>Flexible and highly concurrent</a:t>
            </a:r>
            <a:endParaRPr lang="en-US" sz="1200" b="1" dirty="0" smtClean="0">
              <a:solidFill>
                <a:schemeClr val="tx1"/>
              </a:solidFill>
            </a:endParaRPr>
          </a:p>
          <a:p>
            <a:pPr marL="0" indent="0">
              <a:buFont typeface="Arial"/>
              <a:buNone/>
            </a:pPr>
            <a:r>
              <a:rPr lang="en-US" sz="1200" b="0" baseline="0" dirty="0" smtClean="0">
                <a:solidFill>
                  <a:schemeClr val="tx1"/>
                </a:solidFill>
              </a:rPr>
              <a:t>	Highly optimized query engine</a:t>
            </a:r>
          </a:p>
          <a:p>
            <a:pPr marL="0" indent="0">
              <a:buFont typeface="Arial"/>
              <a:buNone/>
            </a:pPr>
            <a:r>
              <a:rPr lang="en-US" sz="1200" b="0" baseline="0" dirty="0" smtClean="0">
                <a:solidFill>
                  <a:schemeClr val="tx1"/>
                </a:solidFill>
              </a:rPr>
              <a:t>	ad-hoc reporting capabilities for multiple users</a:t>
            </a:r>
          </a:p>
          <a:p>
            <a:pPr marL="0" indent="0">
              <a:buFont typeface="Arial"/>
              <a:buNone/>
            </a:pPr>
            <a:r>
              <a:rPr lang="en-US" sz="1200" b="0" baseline="0" dirty="0" smtClean="0">
                <a:solidFill>
                  <a:schemeClr val="tx1"/>
                </a:solidFill>
              </a:rPr>
              <a:t>	</a:t>
            </a:r>
            <a:r>
              <a:rPr lang="en-US" sz="1200" dirty="0" smtClean="0">
                <a:solidFill>
                  <a:schemeClr val="tx1"/>
                </a:solidFill>
              </a:rPr>
              <a:t>Quickly explore any Hadoop data</a:t>
            </a:r>
          </a:p>
          <a:p>
            <a:pPr marL="0" indent="0">
              <a:buFont typeface="Arial"/>
              <a:buNone/>
            </a:pPr>
            <a:r>
              <a:rPr lang="en-US" sz="1200" dirty="0" smtClean="0">
                <a:solidFill>
                  <a:schemeClr val="tx1"/>
                </a:solidFill>
              </a:rPr>
              <a:t>	Schema on read </a:t>
            </a:r>
            <a:r>
              <a:rPr lang="en-US" sz="1200" i="1" dirty="0" smtClean="0">
                <a:solidFill>
                  <a:schemeClr val="tx1"/>
                </a:solidFill>
              </a:rPr>
              <a:t>or</a:t>
            </a:r>
            <a:r>
              <a:rPr lang="en-US" sz="1200" dirty="0" smtClean="0">
                <a:solidFill>
                  <a:schemeClr val="tx1"/>
                </a:solidFill>
              </a:rPr>
              <a:t> write	</a:t>
            </a:r>
          </a:p>
          <a:p>
            <a:pPr marL="0" indent="0">
              <a:buFont typeface="Arial"/>
              <a:buNone/>
            </a:pPr>
            <a:r>
              <a:rPr lang="en-US" sz="1200" b="1" baseline="0" dirty="0" smtClean="0">
                <a:solidFill>
                  <a:schemeClr val="tx1"/>
                </a:solidFill>
              </a:rPr>
              <a:t>Fast</a:t>
            </a:r>
          </a:p>
          <a:p>
            <a:r>
              <a:rPr lang="en-US" sz="1200" b="0" dirty="0" smtClean="0">
                <a:solidFill>
                  <a:schemeClr val="tx1"/>
                </a:solidFill>
              </a:rPr>
              <a:t>	Interactive performance at Hadoop scale</a:t>
            </a:r>
          </a:p>
          <a:p>
            <a:r>
              <a:rPr lang="en-US" sz="1200" b="0" dirty="0" smtClean="0">
                <a:solidFill>
                  <a:schemeClr val="tx1"/>
                </a:solidFill>
              </a:rPr>
              <a:t>	Support the same number of users with fewer machines to help achieve lower TCO</a:t>
            </a:r>
          </a:p>
          <a:p>
            <a:pPr marL="0" indent="0">
              <a:buFont typeface="Arial"/>
              <a:buNone/>
            </a:pPr>
            <a:r>
              <a:rPr lang="en-US" sz="1200" dirty="0" smtClean="0">
                <a:solidFill>
                  <a:schemeClr val="tx1"/>
                </a:solidFill>
              </a:rPr>
              <a:t>	5-8x faster than Apache Hive .13 on </a:t>
            </a:r>
            <a:r>
              <a:rPr lang="en-US" sz="1200" dirty="0" err="1" smtClean="0">
                <a:solidFill>
                  <a:schemeClr val="tx1"/>
                </a:solidFill>
              </a:rPr>
              <a:t>Tez</a:t>
            </a:r>
            <a:endParaRPr lang="en-US" sz="1200" dirty="0" smtClean="0">
              <a:solidFill>
                <a:schemeClr val="tx1"/>
              </a:solidFill>
            </a:endParaRPr>
          </a:p>
          <a:p>
            <a:pPr marL="0" indent="0">
              <a:buFont typeface="Arial"/>
              <a:buNone/>
            </a:pPr>
            <a:endParaRPr lang="en-US" sz="1200" b="0" baseline="0" dirty="0" smtClean="0">
              <a:solidFill>
                <a:schemeClr val="tx1"/>
              </a:solidFill>
            </a:endParaRPr>
          </a:p>
          <a:p>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 with granular RBAC and auditable permissions)</a:t>
            </a:r>
          </a:p>
          <a:p>
            <a:r>
              <a:rPr lang="en-US" sz="1200" b="0" dirty="0" smtClean="0">
                <a:solidFill>
                  <a:schemeClr val="tx1"/>
                </a:solidFill>
              </a:rPr>
              <a:t>	Lowest TCO, meets compliance requirements</a:t>
            </a:r>
          </a:p>
          <a:p>
            <a:pPr marL="0" indent="0">
              <a:buFont typeface="Arial"/>
              <a:buNone/>
            </a:pPr>
            <a:r>
              <a:rPr lang="en-US" sz="1200" b="0" dirty="0" smtClean="0">
                <a:solidFill>
                  <a:schemeClr val="tx1"/>
                </a:solidFill>
              </a:rPr>
              <a:t>	Built on common services: security, metadata, governance</a:t>
            </a:r>
            <a:r>
              <a:rPr lang="en-US" sz="1200" dirty="0" smtClean="0">
                <a:solidFill>
                  <a:schemeClr val="tx1"/>
                </a:solidFill>
              </a:rPr>
              <a:t>, management</a:t>
            </a:r>
          </a:p>
          <a:p>
            <a:endParaRPr lang="en-US" sz="1200" b="0" baseline="0" dirty="0" smtClean="0">
              <a:solidFill>
                <a:schemeClr val="tx1"/>
              </a:solidFill>
            </a:endParaRPr>
          </a:p>
          <a:p>
            <a:endParaRPr lang="en-US" sz="1200" b="0" dirty="0" smtClean="0">
              <a:solidFill>
                <a:schemeClr val="tx1"/>
              </a:solidFill>
            </a:endParaRPr>
          </a:p>
          <a:p>
            <a:pPr marL="0" indent="0">
              <a:buNone/>
            </a:pPr>
            <a:r>
              <a:rPr lang="en-US" sz="1200" b="1" dirty="0" smtClean="0">
                <a:solidFill>
                  <a:schemeClr val="tx1"/>
                </a:solidFill>
              </a:rPr>
              <a:t>Use Cases</a:t>
            </a:r>
          </a:p>
          <a:p>
            <a:r>
              <a:rPr lang="en-US" sz="1200" dirty="0" smtClean="0">
                <a:solidFill>
                  <a:schemeClr val="tx1"/>
                </a:solidFill>
              </a:rPr>
              <a:t>Data warehouse offload</a:t>
            </a:r>
          </a:p>
          <a:p>
            <a:r>
              <a:rPr lang="en-US" sz="1200" dirty="0" smtClean="0">
                <a:solidFill>
                  <a:schemeClr val="tx1"/>
                </a:solidFill>
              </a:rPr>
              <a:t>Interactive BI/analytics on more data</a:t>
            </a:r>
          </a:p>
          <a:p>
            <a:r>
              <a:rPr lang="en-US" sz="1200" dirty="0" smtClean="0">
                <a:solidFill>
                  <a:schemeClr val="tx1"/>
                </a:solidFill>
              </a:rPr>
              <a:t>Full-fidelity, active compliance archiving</a:t>
            </a:r>
          </a:p>
          <a:p>
            <a:endParaRPr lang="en-US" sz="1200" dirty="0" smtClean="0"/>
          </a:p>
        </p:txBody>
      </p:sp>
      <p:sp>
        <p:nvSpPr>
          <p:cNvPr id="4" name="Slide Number Placeholder 3"/>
          <p:cNvSpPr>
            <a:spLocks noGrp="1"/>
          </p:cNvSpPr>
          <p:nvPr>
            <p:ph type="sldNum" sz="quarter" idx="10"/>
          </p:nvPr>
        </p:nvSpPr>
        <p:spPr/>
        <p:txBody>
          <a:bodyPr/>
          <a:lstStyle/>
          <a:p>
            <a:fld id="{C64C9542-D81A-864F-A747-83A5F8ACB55D}" type="slidenum">
              <a:rPr lang="en-US" smtClean="0"/>
              <a:pPr/>
              <a:t>28</a:t>
            </a:fld>
            <a:endParaRPr lang="en-US"/>
          </a:p>
        </p:txBody>
      </p:sp>
    </p:spTree>
    <p:extLst>
      <p:ext uri="{BB962C8B-B14F-4D97-AF65-F5344CB8AC3E}">
        <p14:creationId xmlns:p14="http://schemas.microsoft.com/office/powerpoint/2010/main" val="190582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“Google” for</a:t>
            </a:r>
            <a:r>
              <a:rPr lang="en-US" sz="1200" baseline="0" dirty="0" smtClean="0">
                <a:solidFill>
                  <a:schemeClr val="tx1"/>
                </a:solidFill>
              </a:rPr>
              <a:t> Hadoop to </a:t>
            </a:r>
            <a:r>
              <a:rPr lang="en-US" sz="1200" dirty="0" smtClean="0">
                <a:solidFill>
                  <a:schemeClr val="tx1"/>
                </a:solidFill>
              </a:rPr>
              <a:t>Explore,</a:t>
            </a:r>
            <a:r>
              <a:rPr lang="en-US" sz="1200" baseline="0" dirty="0" smtClean="0">
                <a:solidFill>
                  <a:schemeClr val="tx1"/>
                </a:solidFill>
              </a:rPr>
              <a:t> Navigate, Correlate (anyone who can </a:t>
            </a:r>
            <a:r>
              <a:rPr lang="en-US" sz="1200" baseline="0" dirty="0" err="1" smtClean="0">
                <a:solidFill>
                  <a:schemeClr val="tx1"/>
                </a:solidFill>
              </a:rPr>
              <a:t>google</a:t>
            </a:r>
            <a:r>
              <a:rPr lang="en-US" sz="1200" baseline="0" dirty="0" smtClean="0">
                <a:solidFill>
                  <a:schemeClr val="tx1"/>
                </a:solidFill>
              </a:rPr>
              <a:t> can use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CDH is the only commercial Hadoop distribution with a native, production-ready search solution </a:t>
            </a:r>
          </a:p>
          <a:p>
            <a:endParaRPr lang="en-US" sz="1200" dirty="0" smtClean="0">
              <a:solidFill>
                <a:schemeClr val="tx1"/>
              </a:solidFill>
            </a:endParaRPr>
          </a:p>
          <a:p>
            <a:r>
              <a:rPr lang="en-US" sz="1200" b="1" dirty="0" smtClean="0">
                <a:solidFill>
                  <a:schemeClr val="tx1"/>
                </a:solidFill>
              </a:rPr>
              <a:t>Accessible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Interactive full-text and faceted navigation</a:t>
            </a:r>
          </a:p>
          <a:p>
            <a:r>
              <a:rPr lang="en-US" sz="1200" dirty="0" smtClean="0">
                <a:solidFill>
                  <a:schemeClr val="tx1"/>
                </a:solidFill>
              </a:rPr>
              <a:t>Anyone</a:t>
            </a:r>
            <a:r>
              <a:rPr lang="en-US" sz="1200" baseline="0" dirty="0" smtClean="0">
                <a:solidFill>
                  <a:schemeClr val="tx1"/>
                </a:solidFill>
              </a:rPr>
              <a:t> who can </a:t>
            </a:r>
            <a:r>
              <a:rPr lang="en-US" sz="1200" baseline="0" dirty="0" err="1" smtClean="0">
                <a:solidFill>
                  <a:schemeClr val="tx1"/>
                </a:solidFill>
              </a:rPr>
              <a:t>google</a:t>
            </a:r>
            <a:r>
              <a:rPr lang="en-US" sz="1200" baseline="0" dirty="0" smtClean="0">
                <a:solidFill>
                  <a:schemeClr val="tx1"/>
                </a:solidFill>
              </a:rPr>
              <a:t> can query data – multi-audience friendly with familiar web-style search and browse</a:t>
            </a:r>
          </a:p>
          <a:p>
            <a:r>
              <a:rPr lang="en-US" sz="1200" baseline="0" dirty="0" smtClean="0">
                <a:solidFill>
                  <a:schemeClr val="tx1"/>
                </a:solidFill>
              </a:rPr>
              <a:t>Solve new challenges with Hadoop</a:t>
            </a:r>
          </a:p>
          <a:p>
            <a:r>
              <a:rPr lang="en-US" sz="1200" baseline="0" dirty="0" smtClean="0">
                <a:solidFill>
                  <a:schemeClr val="tx1"/>
                </a:solidFill>
              </a:rPr>
              <a:t>Real-time exploration of all data</a:t>
            </a:r>
          </a:p>
          <a:p>
            <a:r>
              <a:rPr lang="en-US" sz="1200" baseline="0" dirty="0" smtClean="0">
                <a:solidFill>
                  <a:schemeClr val="tx1"/>
                </a:solidFill>
              </a:rPr>
              <a:t>Easily access unstructured data</a:t>
            </a:r>
            <a:endParaRPr lang="en-US" sz="1200" dirty="0" smtClean="0">
              <a:solidFill>
                <a:schemeClr val="tx1"/>
              </a:solidFill>
            </a:endParaRPr>
          </a:p>
          <a:p>
            <a:pPr marL="0" indent="0">
              <a:buNone/>
            </a:pPr>
            <a:r>
              <a:rPr lang="en-US" sz="1200" b="1" dirty="0" smtClean="0">
                <a:solidFill>
                  <a:schemeClr val="tx1"/>
                </a:solidFill>
              </a:rPr>
              <a:t>100% Open Source/Enterprise Standard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Built on Apache </a:t>
            </a:r>
            <a:r>
              <a:rPr lang="en-US" sz="1200" dirty="0" err="1" smtClean="0">
                <a:solidFill>
                  <a:schemeClr val="tx1"/>
                </a:solidFill>
              </a:rPr>
              <a:t>Solr</a:t>
            </a:r>
            <a:r>
              <a:rPr lang="en-US" sz="1200" dirty="0" smtClean="0">
                <a:solidFill>
                  <a:schemeClr val="tx1"/>
                </a:solidFill>
              </a:rPr>
              <a:t>, the standard for search</a:t>
            </a:r>
          </a:p>
          <a:p>
            <a:r>
              <a:rPr lang="en-US" sz="1200" dirty="0" smtClean="0">
                <a:solidFill>
                  <a:schemeClr val="tx1"/>
                </a:solidFill>
              </a:rPr>
              <a:t>Industry standard search engine</a:t>
            </a:r>
          </a:p>
          <a:p>
            <a:r>
              <a:rPr lang="en-US" sz="1200" dirty="0" smtClean="0">
                <a:solidFill>
                  <a:schemeClr val="tx1"/>
                </a:solidFill>
              </a:rPr>
              <a:t>Multi-vendor support – zero lock-in</a:t>
            </a:r>
          </a:p>
          <a:p>
            <a:r>
              <a:rPr lang="en-US" sz="1200" dirty="0" smtClean="0">
                <a:solidFill>
                  <a:schemeClr val="tx1"/>
                </a:solidFill>
              </a:rPr>
              <a:t>Mature code base, vibrant community</a:t>
            </a:r>
          </a:p>
          <a:p>
            <a:r>
              <a:rPr lang="en-US" sz="1200" b="1" baseline="0" dirty="0" smtClean="0">
                <a:solidFill>
                  <a:schemeClr val="tx1"/>
                </a:solidFill>
              </a:rPr>
              <a:t>Flexible</a:t>
            </a:r>
          </a:p>
          <a:p>
            <a:r>
              <a:rPr lang="en-US" sz="1200" baseline="0" dirty="0" smtClean="0">
                <a:solidFill>
                  <a:schemeClr val="tx1"/>
                </a:solidFill>
              </a:rPr>
              <a:t>Rich API and ecosystem</a:t>
            </a:r>
          </a:p>
          <a:p>
            <a:r>
              <a:rPr lang="en-US" sz="1200" baseline="0" dirty="0" smtClean="0">
                <a:solidFill>
                  <a:schemeClr val="tx1"/>
                </a:solidFill>
              </a:rPr>
              <a:t>No need for separate search and Hadoop</a:t>
            </a:r>
          </a:p>
          <a:p>
            <a:r>
              <a:rPr lang="en-US" sz="1200" baseline="0" dirty="0" smtClean="0">
                <a:solidFill>
                  <a:schemeClr val="tx1"/>
                </a:solidFill>
              </a:rPr>
              <a:t>Consolidate infrastructure for lower TCO</a:t>
            </a:r>
          </a:p>
          <a:p>
            <a:r>
              <a:rPr lang="en-US" sz="1200" dirty="0" smtClean="0">
                <a:solidFill>
                  <a:schemeClr val="tx1"/>
                </a:solidFill>
              </a:rPr>
              <a:t>Batch, real-time, and on-demand (re)indexing</a:t>
            </a:r>
          </a:p>
          <a:p>
            <a:r>
              <a:rPr lang="en-US" sz="1200" dirty="0" smtClean="0">
                <a:solidFill>
                  <a:schemeClr val="tx1"/>
                </a:solidFill>
              </a:rPr>
              <a:t>Multi-</a:t>
            </a:r>
            <a:r>
              <a:rPr lang="en-US" sz="1200" dirty="0" err="1" smtClean="0">
                <a:solidFill>
                  <a:schemeClr val="tx1"/>
                </a:solidFill>
              </a:rPr>
              <a:t>datatype</a:t>
            </a:r>
            <a:r>
              <a:rPr lang="en-US" sz="1200" dirty="0" smtClean="0">
                <a:solidFill>
                  <a:schemeClr val="tx1"/>
                </a:solidFill>
              </a:rPr>
              <a:t>, multi-format support (great for unstructured</a:t>
            </a:r>
            <a:r>
              <a:rPr lang="en-US" sz="1200" baseline="0" dirty="0" smtClean="0">
                <a:solidFill>
                  <a:schemeClr val="tx1"/>
                </a:solidFill>
              </a:rPr>
              <a:t> and semi-structured)</a:t>
            </a:r>
            <a:endParaRPr lang="en-US" sz="1200" dirty="0" smtClean="0">
              <a:solidFill>
                <a:schemeClr val="tx1"/>
              </a:solidFill>
            </a:endParaRPr>
          </a:p>
          <a:p>
            <a:r>
              <a:rPr lang="en-US" sz="1200" dirty="0" smtClean="0">
                <a:solidFill>
                  <a:schemeClr val="tx1"/>
                </a:solidFill>
              </a:rPr>
              <a:t>Natively integrates with other Hadoop engines</a:t>
            </a:r>
            <a:endParaRPr lang="en-US" sz="1200" baseline="0" dirty="0" smtClean="0">
              <a:solidFill>
                <a:schemeClr val="tx1"/>
              </a:solidFill>
            </a:endParaRPr>
          </a:p>
          <a:p>
            <a:endParaRPr lang="en-US" sz="1200"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a:t>
            </a:r>
          </a:p>
          <a:p>
            <a:endParaRPr lang="en-US" sz="1200" baseline="0" dirty="0" smtClean="0">
              <a:solidFill>
                <a:schemeClr val="tx1"/>
              </a:solidFill>
            </a:endParaRPr>
          </a:p>
          <a:p>
            <a:endParaRPr lang="en-US" sz="1200" dirty="0" smtClean="0">
              <a:solidFill>
                <a:schemeClr val="tx1"/>
              </a:solidFill>
            </a:endParaRPr>
          </a:p>
          <a:p>
            <a:pPr marL="0" indent="0">
              <a:buNone/>
            </a:pPr>
            <a:r>
              <a:rPr lang="en-US" sz="1200" b="1" dirty="0" smtClean="0">
                <a:solidFill>
                  <a:schemeClr val="tx1"/>
                </a:solidFill>
              </a:rPr>
              <a:t>Cloudera + </a:t>
            </a:r>
            <a:r>
              <a:rPr lang="en-US" sz="1200" b="1" dirty="0" err="1" smtClean="0">
                <a:solidFill>
                  <a:schemeClr val="tx1"/>
                </a:solidFill>
              </a:rPr>
              <a:t>Solr</a:t>
            </a:r>
            <a:r>
              <a:rPr lang="en-US" sz="1200" b="1" dirty="0" smtClean="0">
                <a:solidFill>
                  <a:schemeClr val="tx1"/>
                </a:solidFill>
              </a:rPr>
              <a:t> Advantage</a:t>
            </a:r>
          </a:p>
          <a:p>
            <a:pPr>
              <a:spcAft>
                <a:spcPts val="1200"/>
              </a:spcAft>
            </a:pPr>
            <a:r>
              <a:rPr lang="en-US" sz="1200" dirty="0" smtClean="0">
                <a:solidFill>
                  <a:schemeClr val="tx1"/>
                </a:solidFill>
              </a:rPr>
              <a:t>Data consolidation and correlation of multiple data sets in real-time</a:t>
            </a:r>
          </a:p>
          <a:p>
            <a:pPr>
              <a:spcAft>
                <a:spcPts val="1200"/>
              </a:spcAft>
            </a:pPr>
            <a:r>
              <a:rPr lang="en-US" sz="1200" dirty="0" smtClean="0">
                <a:solidFill>
                  <a:schemeClr val="tx1"/>
                </a:solidFill>
              </a:rPr>
              <a:t>Query options include “fuzzy” search, clustering, and document grouping </a:t>
            </a:r>
          </a:p>
          <a:p>
            <a:pPr>
              <a:spcAft>
                <a:spcPts val="1200"/>
              </a:spcAft>
            </a:pPr>
            <a:r>
              <a:rPr lang="en-US" sz="1200" dirty="0" smtClean="0">
                <a:solidFill>
                  <a:schemeClr val="tx1"/>
                </a:solidFill>
              </a:rPr>
              <a:t>Scalable computing and storage on a single, shared infrastructure – minimize data movement</a:t>
            </a:r>
          </a:p>
          <a:p>
            <a:pPr>
              <a:spcAft>
                <a:spcPts val="1200"/>
              </a:spcAft>
            </a:pPr>
            <a:r>
              <a:rPr lang="en-US" sz="1200" dirty="0" smtClean="0">
                <a:solidFill>
                  <a:schemeClr val="tx1"/>
                </a:solidFill>
              </a:rPr>
              <a:t>Streamlined operations and cost-efficient data management</a:t>
            </a:r>
          </a:p>
          <a:p>
            <a:endParaRPr lang="en-US" sz="1200" dirty="0" smtClean="0">
              <a:solidFill>
                <a:schemeClr val="tx1"/>
              </a:solidFill>
            </a:endParaRPr>
          </a:p>
          <a:p>
            <a:endParaRPr lang="en-US" sz="1200" dirty="0" smtClean="0">
              <a:solidFill>
                <a:schemeClr val="tx1"/>
              </a:solidFill>
            </a:endParaRPr>
          </a:p>
          <a:p>
            <a:endParaRPr lang="en-US" sz="1200" b="1" dirty="0">
              <a:solidFill>
                <a:schemeClr val="tx1"/>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32</a:t>
            </a:fld>
            <a:endParaRPr lang="en-US"/>
          </a:p>
        </p:txBody>
      </p:sp>
    </p:spTree>
    <p:extLst>
      <p:ext uri="{BB962C8B-B14F-4D97-AF65-F5344CB8AC3E}">
        <p14:creationId xmlns:p14="http://schemas.microsoft.com/office/powerpoint/2010/main" val="138150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10:36) -----</a:t>
            </a:r>
          </a:p>
          <a:p>
            <a:r>
              <a:rPr lang="en-US"/>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38</a:t>
            </a:fld>
            <a:endParaRPr lang="en-US"/>
          </a:p>
        </p:txBody>
      </p:sp>
    </p:spTree>
    <p:extLst>
      <p:ext uri="{BB962C8B-B14F-4D97-AF65-F5344CB8AC3E}">
        <p14:creationId xmlns:p14="http://schemas.microsoft.com/office/powerpoint/2010/main" val="1327602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10:36) -----</a:t>
            </a:r>
          </a:p>
          <a:p>
            <a:r>
              <a:rPr lang="en-US"/>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39</a:t>
            </a:fld>
            <a:endParaRPr lang="en-US"/>
          </a:p>
        </p:txBody>
      </p:sp>
    </p:spTree>
    <p:extLst>
      <p:ext uri="{BB962C8B-B14F-4D97-AF65-F5344CB8AC3E}">
        <p14:creationId xmlns:p14="http://schemas.microsoft.com/office/powerpoint/2010/main" val="190948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effectLst/>
                <a:latin typeface="+mn-lt"/>
                <a:ea typeface="+mn-ea"/>
                <a:cs typeface="+mn-cs"/>
              </a:rPr>
              <a:t>Comprehensive enterprise security and governance is critical for any production system. This includes integrated authentication, authorization, encryption, key management, audit, and lineage. This ensures complete data security that protects your customers and organization.</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These security and governance capabilities also allow you to be compliance-ready if your are in a regulated industry. </a:t>
            </a:r>
          </a:p>
          <a:p>
            <a:endParaRPr lang="en-US" dirty="0"/>
          </a:p>
          <a:p>
            <a:r>
              <a:rPr lang="en-US" dirty="0"/>
              <a:t>----- Meeting Notes (9/18/14 10:36) -----</a:t>
            </a:r>
          </a:p>
          <a:p>
            <a:r>
              <a:rPr lang="en-US" dirty="0"/>
              <a:t>type a unauth sql statement.</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43</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Why you need Navigator:</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Lots of Data Landing in Cloudera Enterprise</a:t>
            </a:r>
            <a:endParaRPr kumimoji="0" lang="en-US" sz="1200" b="1" i="0" u="none" strike="noStrike" kern="0" cap="none" spc="0" normalizeH="0" baseline="0" noProof="0" dirty="0" smtClean="0">
              <a:ln>
                <a:noFill/>
              </a:ln>
              <a:solidFill>
                <a:srgbClr val="000000"/>
              </a:solidFill>
              <a:effectLst/>
              <a:uLnTx/>
              <a:uFillTx/>
            </a:endParaRPr>
          </a:p>
          <a:p>
            <a:pPr marL="625475" marR="0" lvl="0" indent="-285750" defTabSz="914400" eaLnBrk="1" fontAlgn="auto" latinLnBrk="0" hangingPunct="1">
              <a:lnSpc>
                <a:spcPct val="100000"/>
              </a:lnSpc>
              <a:spcBef>
                <a:spcPts val="600"/>
              </a:spcBef>
              <a:spcAft>
                <a:spcPts val="300"/>
              </a:spcAft>
              <a:buClr>
                <a:schemeClr val="accent5"/>
              </a:buClr>
              <a:buSzTx/>
              <a:buFont typeface="Wingdings" pitchFamily="2" charset="2"/>
              <a:buChar char="§"/>
              <a:tabLst/>
              <a:defRPr/>
            </a:pPr>
            <a:r>
              <a:rPr lang="en-US" sz="1200" kern="0" dirty="0" smtClean="0">
                <a:solidFill>
                  <a:srgbClr val="000000"/>
                </a:solidFill>
              </a:rPr>
              <a:t>Huge quantities</a:t>
            </a: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dirty="0" smtClean="0">
                <a:solidFill>
                  <a:srgbClr val="000000"/>
                </a:solidFill>
              </a:rPr>
              <a:t>Many different sources – structured and unstructured</a:t>
            </a:r>
            <a:endParaRPr lang="en-US" sz="1200" kern="0" noProof="0" dirty="0" smtClean="0">
              <a:solidFill>
                <a:srgbClr val="000000"/>
              </a:solidFill>
            </a:endParaRP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noProof="0" dirty="0" smtClean="0">
                <a:solidFill>
                  <a:srgbClr val="000000"/>
                </a:solidFill>
              </a:rPr>
              <a:t>Varying levels of sensitivity</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Many Users Working with the Data</a:t>
            </a:r>
            <a:endParaRPr kumimoji="0" lang="en-US" sz="1200" b="1" i="0" u="none" strike="noStrike" kern="0" cap="none" spc="0" normalizeH="0" baseline="0" noProof="0" dirty="0" smtClean="0">
              <a:ln>
                <a:noFill/>
              </a:ln>
              <a:solidFill>
                <a:srgbClr val="000000"/>
              </a:solidFill>
              <a:effectLst/>
              <a:uLnTx/>
              <a:uFillTx/>
            </a:endParaRP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Administrators and compliance officers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Analysts and data scientists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Business users</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000000"/>
                </a:solidFill>
              </a:rPr>
              <a:t>Need to Effectively Control and Consume Data</a:t>
            </a: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Get visibility and control over the environment</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Discover and explore data</a:t>
            </a:r>
          </a:p>
          <a:p>
            <a:endParaRPr lang="en-US" dirty="0"/>
          </a:p>
          <a:p>
            <a:r>
              <a:rPr lang="en-US" dirty="0"/>
              <a:t>----- Meeting Notes (9/18/14 10:36) -----</a:t>
            </a:r>
          </a:p>
          <a:p>
            <a:r>
              <a:rPr lang="en-US" dirty="0"/>
              <a:t>screenshot of demo</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44</a:t>
            </a:fld>
            <a:endParaRPr lang="en-US"/>
          </a:p>
        </p:txBody>
      </p:sp>
    </p:spTree>
    <p:extLst>
      <p:ext uri="{BB962C8B-B14F-4D97-AF65-F5344CB8AC3E}">
        <p14:creationId xmlns:p14="http://schemas.microsoft.com/office/powerpoint/2010/main" val="429459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a:t>
            </a:r>
          </a:p>
          <a:p>
            <a:r>
              <a:rPr lang="en-US" i="1" dirty="0" smtClean="0"/>
              <a:t>NOTE: This slide is optional,</a:t>
            </a:r>
            <a:r>
              <a:rPr lang="en-US" i="1" baseline="0" dirty="0" smtClean="0"/>
              <a:t> but a useful way to introduce Hadoop. Typical talk track might be: “So we’ve introduced the concept of an enterprise data hub built on Hadoop. But what is Hadoop?”</a:t>
            </a:r>
            <a:endParaRPr lang="en-US" i="1" dirty="0" smtClean="0"/>
          </a:p>
          <a:p>
            <a:endParaRPr lang="en-US" dirty="0" smtClean="0"/>
          </a:p>
          <a:p>
            <a:r>
              <a:rPr lang="en-US" dirty="0" smtClean="0"/>
              <a:t>* We provide an enterprise data hub, built on the foundation of Apache Hadoop. Our focus is on solving customer problems, and it's instructive to look at the evolution of the platform through that lens.</a:t>
            </a:r>
          </a:p>
          <a:p>
            <a:r>
              <a:rPr lang="en-US" dirty="0" smtClean="0"/>
              <a:t>* Tell the Hadoop story here – our history of solving customer problems.</a:t>
            </a:r>
          </a:p>
          <a:p>
            <a:r>
              <a:rPr lang="en-US" dirty="0" smtClean="0"/>
              <a:t>   * Hadoop when born was any kind of data, cost effective.</a:t>
            </a:r>
          </a:p>
          <a:p>
            <a:r>
              <a:rPr lang="en-US" dirty="0" smtClean="0"/>
              <a:t>   * Open source, hard to manage.</a:t>
            </a:r>
          </a:p>
          <a:p>
            <a:r>
              <a:rPr lang="en-US" dirty="0" smtClean="0"/>
              <a:t>   * So we fixed that, added Manager.</a:t>
            </a:r>
          </a:p>
          <a:p>
            <a:r>
              <a:rPr lang="en-US" dirty="0" smtClean="0"/>
              <a:t>   * It did useful work, but only had one way to access data.</a:t>
            </a:r>
          </a:p>
          <a:p>
            <a:r>
              <a:rPr lang="en-US" dirty="0" smtClean="0"/>
              <a:t>   * So we added Impala, search, Spark.</a:t>
            </a:r>
          </a:p>
          <a:p>
            <a:r>
              <a:rPr lang="en-US" dirty="0" smtClean="0"/>
              <a:t>   * Customers moved it into the middle. It began to function as a hub.</a:t>
            </a:r>
          </a:p>
          <a:p>
            <a:r>
              <a:rPr lang="en-US" dirty="0" smtClean="0"/>
              <a:t>   * Then they needed security, governance.</a:t>
            </a:r>
          </a:p>
          <a:p>
            <a:r>
              <a:rPr lang="en-US" dirty="0" smtClean="0"/>
              <a:t>   * So we added Sentry, Navigator.</a:t>
            </a:r>
          </a:p>
          <a:p>
            <a:r>
              <a:rPr lang="en-US" dirty="0" smtClean="0"/>
              <a:t>* Now enables you to put data at the center of your enterprise, become information-driven.</a:t>
            </a:r>
          </a:p>
          <a:p>
            <a:endParaRPr lang="en-US" b="0" dirty="0" smtClean="0"/>
          </a:p>
          <a:p>
            <a:r>
              <a:rPr lang="en-US" b="1" dirty="0" smtClean="0"/>
              <a:t>Script</a:t>
            </a:r>
          </a:p>
          <a:p>
            <a:r>
              <a:rPr lang="en-US" dirty="0" smtClean="0"/>
              <a:t>The foundation of our enterprise data hub</a:t>
            </a:r>
            <a:r>
              <a:rPr lang="en-US" baseline="0" dirty="0" smtClean="0"/>
              <a:t> </a:t>
            </a:r>
            <a:r>
              <a:rPr lang="en-US" dirty="0" smtClean="0"/>
              <a:t>is Apache Hadoop, an open source platform for scalable, fault-tolerant data storage and processing that runs on a cluster of industry-standard servers. But Hadoop, in the beginning, wasn't capable of solving these problems. Originally, Hadoop was just a scalable distributed system for storing and processing large amounts of data. You could bring workloads to an effectively limitless amount and variety of data, provided the only kind of work you wanted to do was batch processing by writing Java code, and provided you liked hiring highly-skilled computer scientists to operate it.</a:t>
            </a:r>
          </a:p>
          <a:p>
            <a:endParaRPr lang="en-US" dirty="0" smtClean="0"/>
          </a:p>
          <a:p>
            <a:r>
              <a:rPr lang="en-US" b="1" dirty="0" smtClean="0"/>
              <a:t>[SLIDE BUILD</a:t>
            </a:r>
            <a:r>
              <a:rPr lang="en-US" b="1" baseline="0" dirty="0" smtClean="0"/>
              <a:t> #1]</a:t>
            </a:r>
            <a:endParaRPr lang="en-US" b="1"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Cloudera solved the latter problem with Cloudera Manager, the leading system management application for Apache Hadoop. Customers love Cloudera manager because it makes the complex simple. Hadoop is more than a dozen services running across many machines, with limitless configuration permutations. With Cloudera Manager, customers can centrally manage and monitor their clusters from a single tool. It provides automated installation and configuration of your cluster. Cloudera Manager is really our many years of Hadoop experience realized in software, and helps you get up and running quickly.</a:t>
            </a:r>
          </a:p>
          <a:p>
            <a:endParaRPr lang="en-US" dirty="0" smtClean="0"/>
          </a:p>
          <a:p>
            <a:r>
              <a:rPr lang="en-US" b="1" dirty="0" smtClean="0"/>
              <a:t>[SLIDE BUILD #2]</a:t>
            </a:r>
          </a:p>
          <a:p>
            <a:endParaRPr lang="en-US" dirty="0" smtClean="0"/>
          </a:p>
          <a:p>
            <a:r>
              <a:rPr lang="en-US" dirty="0" smtClean="0"/>
              <a:t>Our customers liked the scalability, flexibility, and economic properties of the platform, but, for example, didn't like that they had to move data out to other MPP analytic databases just to run fast SQL queries, so we built Impala, the world's first open source MPP analytic SQL query engine expressly designed for Hadoop. With Impala, you now have a viable open source alternative to proprietary MPP analytic databases, one that also delivers the core scalability, flexibility, and economic benefits of Hadoop.</a:t>
            </a:r>
          </a:p>
          <a:p>
            <a:endParaRPr lang="en-US" dirty="0" smtClean="0"/>
          </a:p>
          <a:p>
            <a:r>
              <a:rPr lang="en-US" dirty="0" smtClean="0"/>
              <a:t>Now, over the past year we've continued to add to the platform, with Search, and Spark for interactive iterative analytics and stream processing. You also get HBase, the online key-value store, to enable real-time applications on the platform. With this range of diverse ways to access your data in Hadoop, far beyond just Java and MapReduce, you can now bring your existing tools and skill sets to the platform. What's even more exciting is that we've recently made it possible for our partners and other 3rd parties to deploy, manage, and monitor their apps in the platform, again leveraging exciting your investments while letting you access an even greater breadth and depth of data, all in one place.</a:t>
            </a:r>
          </a:p>
          <a:p>
            <a:endParaRPr lang="en-US" dirty="0" smtClean="0"/>
          </a:p>
          <a:p>
            <a:r>
              <a:rPr lang="en-US" b="1" dirty="0" smtClean="0"/>
              <a:t>[SLIDE BUILD</a:t>
            </a:r>
            <a:r>
              <a:rPr lang="en-US" b="1" baseline="0" dirty="0" smtClean="0"/>
              <a:t> #3]</a:t>
            </a:r>
            <a:endParaRPr lang="en-US" b="1" dirty="0" smtClean="0"/>
          </a:p>
          <a:p>
            <a:endParaRPr lang="en-US" dirty="0" smtClean="0"/>
          </a:p>
          <a:p>
            <a:r>
              <a:rPr lang="en-US" dirty="0" smtClean="0"/>
              <a:t>Of course, none of this would matter if the platform weren't reliable, secure, and manageable.</a:t>
            </a:r>
          </a:p>
          <a:p>
            <a:pPr marL="171450" indent="-171450">
              <a:buFont typeface="Arial"/>
              <a:buChar char="•"/>
            </a:pPr>
            <a:r>
              <a:rPr lang="en-US" dirty="0" smtClean="0"/>
              <a:t>Hadoop today is highly available and Cloudera provides extensions for automated backup and disaster recovery.</a:t>
            </a:r>
          </a:p>
          <a:p>
            <a:pPr marL="171450" indent="-171450">
              <a:buFont typeface="Arial"/>
              <a:buChar char="•"/>
            </a:pPr>
            <a:r>
              <a:rPr lang="en-US" dirty="0" smtClean="0"/>
              <a:t>Hadoop has had perimeter security for some time but there was a significant gap in the area of fine-grained role-based access controls, the kind you'd expect from a DBMS. That's why, together with the community, we built and contributed the Apache Sentry project which delivers this security for Hive and Impala today, and why we developed Cloudera Navigator to support metadata management, including things like rights auditing, data lineage, and data discovery native to Hadoop.</a:t>
            </a:r>
          </a:p>
          <a:p>
            <a:pPr marL="171450" indent="-171450">
              <a:buFont typeface="Arial"/>
              <a:buChar char="•"/>
            </a:pPr>
            <a:r>
              <a:rPr lang="en-US" dirty="0" smtClean="0"/>
              <a:t>And all this in addition to the industry-leading system management and customer support you expect from Cloudera.</a:t>
            </a:r>
          </a:p>
          <a:p>
            <a:endParaRPr lang="en-US" dirty="0" smtClean="0"/>
          </a:p>
          <a:p>
            <a:r>
              <a:rPr lang="en-US" dirty="0" smtClean="0"/>
              <a:t>So you can see a lot has happened in just a few short years. Hadoop isn’t just Hadoop anymore. Ultimately, it has evolved into the</a:t>
            </a:r>
            <a:r>
              <a:rPr lang="en-US" baseline="0" dirty="0" smtClean="0"/>
              <a:t> foundation of an </a:t>
            </a:r>
            <a:r>
              <a:rPr lang="en-US" dirty="0" smtClean="0"/>
              <a:t>enterprise data hub.</a:t>
            </a:r>
          </a:p>
          <a:p>
            <a:endParaRPr lang="en-US" dirty="0" smtClean="0"/>
          </a:p>
          <a:p>
            <a:r>
              <a:rPr lang="en-US" dirty="0" smtClean="0"/>
              <a:t>So how does the architecture of the enterprise data hub solve these problems?</a:t>
            </a:r>
          </a:p>
          <a:p>
            <a:endParaRPr lang="en-US" dirty="0" smtClean="0"/>
          </a:p>
          <a:p>
            <a:r>
              <a:rPr lang="en-US" dirty="0" smtClean="0"/>
              <a:t>1. Dramatically low cost of storage so you can store all the data. This means you can load the data with minimal resistance. You don’t have to select what fields and values you want before loading data in, you don’t need to understand the structure or schema of the data. You don’t need to understand the questions you’re going to ask ahead of time.</a:t>
            </a:r>
          </a:p>
          <a:p>
            <a:endParaRPr lang="en-US" dirty="0" smtClean="0"/>
          </a:p>
          <a:p>
            <a:r>
              <a:rPr lang="en-US" dirty="0" smtClean="0"/>
              <a:t>2. Using a file system or key/value store means you can load raw data, which may be non-relational data. Suppose you want to load a bunch of binary images, process them to generate metadata about the images, and then store that metadata in relational form - no problem. Combine historical weather data with transactional data. One person can load encrypted data into the system even if they don’t have the ability to read it.</a:t>
            </a:r>
          </a:p>
          <a:p>
            <a:endParaRPr lang="en-US" dirty="0" smtClean="0"/>
          </a:p>
          <a:p>
            <a:r>
              <a:rPr lang="en-US" dirty="0" smtClean="0"/>
              <a:t>3. Co-locating the compute with the data means you can process lots of data at scale.</a:t>
            </a:r>
          </a:p>
          <a:p>
            <a:r>
              <a:rPr lang="en-US" dirty="0" smtClean="0"/>
              <a:t>You can do complex transformations in-situ without burdening the network.</a:t>
            </a:r>
          </a:p>
          <a:p>
            <a:endParaRPr lang="en-US" dirty="0" smtClean="0"/>
          </a:p>
          <a:p>
            <a:r>
              <a:rPr lang="en-US" dirty="0" smtClean="0"/>
              <a:t>4. Separating the compute and storage systems means you can use whatever processing or analytic engine is right for the task. Whether it is batch processing with MapReduce, Pig or Hive</a:t>
            </a:r>
          </a:p>
          <a:p>
            <a:r>
              <a:rPr lang="en-US" dirty="0" smtClean="0"/>
              <a:t>Machine learning or stream processing with Spark,</a:t>
            </a:r>
          </a:p>
          <a:p>
            <a:r>
              <a:rPr lang="en-US" dirty="0" smtClean="0"/>
              <a:t>interactive SQL with Impala, or free text search with Cloudera Search</a:t>
            </a:r>
          </a:p>
          <a:p>
            <a:r>
              <a:rPr lang="en-US" dirty="0" smtClean="0"/>
              <a:t>They wall work in-situ on the same data sources.</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a:t>
            </a:fld>
            <a:endParaRPr lang="en-US"/>
          </a:p>
        </p:txBody>
      </p:sp>
    </p:spTree>
    <p:extLst>
      <p:ext uri="{BB962C8B-B14F-4D97-AF65-F5344CB8AC3E}">
        <p14:creationId xmlns:p14="http://schemas.microsoft.com/office/powerpoint/2010/main" val="106776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 typeface="Arial"/>
              <a:buChar char="•"/>
            </a:pPr>
            <a:r>
              <a:rPr lang="en-US" sz="1200" kern="1200" dirty="0" smtClean="0">
                <a:solidFill>
                  <a:schemeClr val="tx1"/>
                </a:solidFill>
                <a:effectLst/>
                <a:latin typeface="+mn-lt"/>
                <a:ea typeface="+mn-ea"/>
                <a:cs typeface="+mn-cs"/>
              </a:rPr>
              <a:t>We have been working closely with leading organizations to create a platform that allows them to complement their current architecture in order to avoid these common challenges. This in turn prepares for future growth of data within their organizations.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Collect &amp; Access More Data-</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you to collect and ingest any data type or volume of data, in full fidelity, in order to allow for complete data access to your current systems and end users. This has allowed organizations to collect and access more diverse data, opening up the possibilities of what data can do for the business, without compromising system performance or existing resource constraints.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Efficiently Process &amp; Store Data Volumes-</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By offloading heavy processing workloads to Cloudera, organizations are able to use parallel processing in order to significantly reduce processing time on large volumes of data. With the scalable nature of Cloudera, you also ensure that no matter how much data is stored the platform continues to perform at peak performance.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Automated Secure Archive-</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Leveraging Cloudera as an ODS and using it as a centralized staging environment for new data allows you to automatically create a secure archive. Because of the platform’s scalable nature, there is never a reason to archive your data. Historic data can remain on the platform for analysts allowing them complete access without derogating system performance. While smaller volumes of already defined active data can run directly into the right systems, with outdated data being offloaded to Cloudera.</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Leading data organizations have already seen these benefits. </a:t>
            </a:r>
          </a:p>
          <a:p>
            <a:pPr>
              <a:spcBef>
                <a:spcPts val="0"/>
              </a:spcBef>
              <a:buNone/>
            </a:pP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p>
        </p:txBody>
      </p:sp>
      <p:sp>
        <p:nvSpPr>
          <p:cNvPr id="4" name="Slide Number Placeholder 3"/>
          <p:cNvSpPr>
            <a:spLocks noGrp="1"/>
          </p:cNvSpPr>
          <p:nvPr>
            <p:ph type="sldNum" sz="quarter" idx="10"/>
          </p:nvPr>
        </p:nvSpPr>
        <p:spPr/>
        <p:txBody>
          <a:bodyPr/>
          <a:lstStyle/>
          <a:p>
            <a:fld id="{57FDA4CE-6258-2A45-B61F-7C16EE25C9A6}"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(9/18/14 09:54) -----</a:t>
            </a:r>
          </a:p>
          <a:p>
            <a:r>
              <a:rPr lang="en-US" dirty="0"/>
              <a:t>using users data files - </a:t>
            </a:r>
            <a:r>
              <a:rPr lang="en-US" dirty="0" err="1"/>
              <a:t>dont</a:t>
            </a:r>
            <a:r>
              <a:rPr lang="en-US" dirty="0"/>
              <a:t> just limit to excel</a:t>
            </a:r>
          </a:p>
        </p:txBody>
      </p:sp>
      <p:sp>
        <p:nvSpPr>
          <p:cNvPr id="4" name="Slide Number Placeholder 3"/>
          <p:cNvSpPr>
            <a:spLocks noGrp="1"/>
          </p:cNvSpPr>
          <p:nvPr>
            <p:ph type="sldNum" sz="quarter" idx="10"/>
          </p:nvPr>
        </p:nvSpPr>
        <p:spPr/>
        <p:txBody>
          <a:bodyPr/>
          <a:lstStyle/>
          <a:p>
            <a:fld id="{CA05D283-1F76-1D4C-A8B0-B5245D3C1989}" type="slidenum">
              <a:rPr lang="en-US" smtClean="0"/>
              <a:t>11</a:t>
            </a:fld>
            <a:endParaRPr lang="en-US"/>
          </a:p>
        </p:txBody>
      </p:sp>
    </p:spTree>
    <p:extLst>
      <p:ext uri="{BB962C8B-B14F-4D97-AF65-F5344CB8AC3E}">
        <p14:creationId xmlns:p14="http://schemas.microsoft.com/office/powerpoint/2010/main" val="743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Netapp</a:t>
            </a:r>
            <a:r>
              <a:rPr lang="en-US" baseline="0" dirty="0" smtClean="0"/>
              <a:t> Case Study: http://</a:t>
            </a:r>
            <a:r>
              <a:rPr lang="en-US" baseline="0" dirty="0" err="1" smtClean="0"/>
              <a:t>files.cloudera.com</a:t>
            </a:r>
            <a:r>
              <a:rPr lang="en-US" baseline="0" dirty="0" smtClean="0"/>
              <a:t>/</a:t>
            </a:r>
            <a:r>
              <a:rPr lang="en-US" baseline="0" dirty="0" err="1" smtClean="0"/>
              <a:t>pdf</a:t>
            </a:r>
            <a:r>
              <a:rPr lang="en-US" baseline="0" dirty="0" smtClean="0"/>
              <a:t>/whitepaper/</a:t>
            </a:r>
            <a:r>
              <a:rPr lang="en-US" baseline="0" dirty="0" err="1" smtClean="0"/>
              <a:t>Cloudera_Case_Study_NetApp.pdf</a:t>
            </a:r>
            <a:endParaRPr lang="en-US" baseline="0" dirty="0" smtClean="0"/>
          </a:p>
          <a:p>
            <a:endParaRPr lang="en-US" baseline="0" dirty="0" smtClean="0"/>
          </a:p>
          <a:p>
            <a:pPr marL="171450" indent="-171450">
              <a:buFont typeface="Arial"/>
              <a:buChar char="•"/>
            </a:pPr>
            <a:r>
              <a:rPr lang="en-US" sz="1200" i="1" kern="1200" dirty="0" smtClean="0">
                <a:solidFill>
                  <a:schemeClr val="tx1"/>
                </a:solidFill>
                <a:effectLst/>
                <a:latin typeface="+mn-lt"/>
                <a:ea typeface="+mn-ea"/>
                <a:cs typeface="+mn-cs"/>
              </a:rPr>
              <a:t>Data Storage -</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organizations to store any volume of diverse data. This allows organizations to store complete data sets allowing data analysts to always have source data for new transformations.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Having scalable, unified, full fidelity storage allows for storage for replay. This means that if ETL jobs can quickly be restarted with zero burden put on the data source systems. </a:t>
            </a:r>
          </a:p>
          <a:p>
            <a:pPr marL="0" indent="0">
              <a:buFont typeface="Arial"/>
              <a:buNone/>
            </a:pPr>
            <a:r>
              <a:rPr lang="en-US" sz="1200" kern="1200" dirty="0" smtClean="0">
                <a:solidFill>
                  <a:schemeClr val="tx1"/>
                </a:solidFill>
                <a:effectLst/>
                <a:latin typeface="+mn-lt"/>
                <a:ea typeface="+mn-ea"/>
                <a:cs typeface="+mn-cs"/>
              </a:rPr>
              <a:t> </a:t>
            </a:r>
          </a:p>
          <a:p>
            <a:pPr marL="171450" indent="-171450">
              <a:buFont typeface="Arial"/>
              <a:buChar char="•"/>
            </a:pPr>
            <a:r>
              <a:rPr lang="en-US" sz="1200" i="1" kern="1200" dirty="0" smtClean="0">
                <a:solidFill>
                  <a:schemeClr val="tx1"/>
                </a:solidFill>
                <a:effectLst/>
                <a:latin typeface="+mn-lt"/>
                <a:ea typeface="+mn-ea"/>
                <a:cs typeface="+mn-cs"/>
              </a:rPr>
              <a:t>Data Ingestion - </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Easily integrate with existing systems including EDWs,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databases, and relational databases. Besides collecting new data, this also allows you to easily offload outdated data from these systems to Cloudera in order to optimize system performance while keeping all data online. </a:t>
            </a:r>
          </a:p>
          <a:p>
            <a:pPr marL="0" indent="0">
              <a:buFont typeface="Arial"/>
              <a:buNone/>
            </a:pPr>
            <a:r>
              <a:rPr lang="en-US" sz="1200" kern="1200" dirty="0" smtClean="0">
                <a:solidFill>
                  <a:schemeClr val="tx1"/>
                </a:solidFill>
                <a:effectLst/>
                <a:latin typeface="+mn-lt"/>
                <a:ea typeface="+mn-ea"/>
                <a:cs typeface="+mn-cs"/>
              </a:rPr>
              <a:t> </a:t>
            </a:r>
          </a:p>
          <a:p>
            <a:pPr marL="171450" indent="-171450">
              <a:buFont typeface="Arial"/>
              <a:buChar char="•"/>
            </a:pPr>
            <a:r>
              <a:rPr lang="en-US" sz="1200" kern="1200" dirty="0" smtClean="0">
                <a:solidFill>
                  <a:schemeClr val="tx1"/>
                </a:solidFill>
                <a:effectLst/>
                <a:latin typeface="+mn-lt"/>
                <a:ea typeface="+mn-ea"/>
                <a:cs typeface="+mn-cs"/>
              </a:rPr>
              <a:t>Cloudera also allows for quick ingest of multiple data types through optimizing for schema on read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schema on write. Schema on read means organizations that leverage Cloudera will ingest the native data format and do ETL on the fly when ad-hoc queries are performed. This is different than traditional systems that leverage schema on write by creating a static schema that data must fit into in order to be loaded into the RDBMs.</a:t>
            </a:r>
          </a:p>
          <a:p>
            <a:endParaRPr lang="en-US" dirty="0"/>
          </a:p>
          <a:p>
            <a:r>
              <a:rPr lang="en-US" dirty="0"/>
              <a:t>----- Meeting Notes (9/18/14 09:54) -----</a:t>
            </a:r>
          </a:p>
          <a:p>
            <a:r>
              <a:rPr lang="en-US" dirty="0"/>
              <a:t>hide</a:t>
            </a:r>
          </a:p>
        </p:txBody>
      </p:sp>
      <p:sp>
        <p:nvSpPr>
          <p:cNvPr id="4" name="Slide Number Placeholder 3"/>
          <p:cNvSpPr>
            <a:spLocks noGrp="1"/>
          </p:cNvSpPr>
          <p:nvPr>
            <p:ph type="sldNum" sz="quarter" idx="10"/>
          </p:nvPr>
        </p:nvSpPr>
        <p:spPr/>
        <p:txBody>
          <a:bodyPr/>
          <a:lstStyle/>
          <a:p>
            <a:fld id="{C64C9542-D81A-864F-A747-83A5F8ACB55D}" type="slidenum">
              <a:rPr lang="en-US" smtClean="0"/>
              <a:pPr/>
              <a:t>12</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13</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14</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15</a:t>
            </a:fld>
            <a:endParaRPr lang="en-US"/>
          </a:p>
        </p:txBody>
      </p:sp>
    </p:spTree>
    <p:extLst>
      <p:ext uri="{BB962C8B-B14F-4D97-AF65-F5344CB8AC3E}">
        <p14:creationId xmlns:p14="http://schemas.microsoft.com/office/powerpoint/2010/main" val="4277666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rci.peters/Desktop/MP-CX/images/splash_elements/splash%20for%20PPT/splash_PPT_title_flat_cc9a1.jpg" TargetMode="External"/><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file://localhost/Users/marci.peters/Desktop/MP-CX/images/PPT%20-%20use%20case/Treated_backgrounds/end_slide_x3.jpg"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Users/marci.peters/Desktop/MP-CX/images/PPT%20-%20use%20case/Treated_backgrounds/chapter_v1_x4.jpg" TargetMode="External"/><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3" Type="http://schemas.openxmlformats.org/officeDocument/2006/relationships/image" Target="file://localhost/Users/marci.peters/Desktop/MP-CX/images/PPT%20-%20use%20case/Treated_backgrounds/chapter_v3_x3.jpg" TargetMode="External"/><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marci.peters/Desktop/MP-CX/images/PPT%20-%20use%20case/Treated_backgrounds/chapter_v2_x3.jpg" TargetMode="External"/><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Title Page">
    <p:spTree>
      <p:nvGrpSpPr>
        <p:cNvPr id="1" name=""/>
        <p:cNvGrpSpPr/>
        <p:nvPr/>
      </p:nvGrpSpPr>
      <p:grpSpPr>
        <a:xfrm>
          <a:off x="0" y="0"/>
          <a:ext cx="0" cy="0"/>
          <a:chOff x="0" y="0"/>
          <a:chExt cx="0" cy="0"/>
        </a:xfrm>
      </p:grpSpPr>
      <p:pic>
        <p:nvPicPr>
          <p:cNvPr id="3" name="splash_PPT_title_flat_cc9a1.jpg" descr="/Users/marci.peters/Desktop/MP-CX/images/splash_elements/splash for PPT/splash_PPT_title_flat_cc9a1.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cxnSp>
        <p:nvCxnSpPr>
          <p:cNvPr id="24" name="Straight Connector 23"/>
          <p:cNvCxnSpPr/>
          <p:nvPr/>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5" name="Picture 24" descr="cloudera_logo_rev.png"/>
          <p:cNvPicPr>
            <a:picLocks noChangeAspect="1"/>
          </p:cNvPicPr>
          <p:nvPr/>
        </p:nvPicPr>
        <p:blipFill>
          <a:blip r:embed="rId4"/>
          <a:stretch>
            <a:fillRect/>
          </a:stretch>
        </p:blipFill>
        <p:spPr>
          <a:xfrm>
            <a:off x="7124355" y="223298"/>
            <a:ext cx="1789813" cy="535689"/>
          </a:xfrm>
          <a:prstGeom prst="rect">
            <a:avLst/>
          </a:prstGeom>
        </p:spPr>
      </p:pic>
      <p:sp>
        <p:nvSpPr>
          <p:cNvPr id="26" name="Title 1"/>
          <p:cNvSpPr>
            <a:spLocks noGrp="1"/>
          </p:cNvSpPr>
          <p:nvPr>
            <p:ph type="title"/>
          </p:nvPr>
        </p:nvSpPr>
        <p:spPr>
          <a:xfrm>
            <a:off x="704422" y="1786590"/>
            <a:ext cx="6794928" cy="1115212"/>
          </a:xfrm>
        </p:spPr>
        <p:txBody>
          <a:bodyPr anchor="b"/>
          <a:lstStyle>
            <a:lvl1pPr>
              <a:defRPr>
                <a:solidFill>
                  <a:schemeClr val="bg1"/>
                </a:solidFill>
              </a:defRPr>
            </a:lvl1pPr>
          </a:lstStyle>
          <a:p>
            <a:r>
              <a:rPr lang="en-US" smtClean="0"/>
              <a:t>Click to edit Master title style</a:t>
            </a:r>
            <a:endParaRPr lang="en-US" dirty="0"/>
          </a:p>
        </p:txBody>
      </p:sp>
      <p:sp>
        <p:nvSpPr>
          <p:cNvPr id="27" name="Content Placeholder 2"/>
          <p:cNvSpPr>
            <a:spLocks noGrp="1"/>
          </p:cNvSpPr>
          <p:nvPr>
            <p:ph idx="1" hasCustomPrompt="1"/>
          </p:nvPr>
        </p:nvSpPr>
        <p:spPr>
          <a:xfrm>
            <a:off x="708852" y="2945227"/>
            <a:ext cx="6784148" cy="2236373"/>
          </a:xfrm>
        </p:spPr>
        <p:txBody>
          <a:bodyPr>
            <a:normAutofit/>
          </a:bodyPr>
          <a:lstStyle>
            <a:lvl1pPr marL="0" indent="0">
              <a:buNone/>
              <a:defRPr sz="2400" baseline="0">
                <a:solidFill>
                  <a:schemeClr val="accent1">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smtClean="0">
                <a:latin typeface="Calibri"/>
                <a:cs typeface="Calibri"/>
              </a:rPr>
              <a:t>Click to edit Master title</a:t>
            </a:r>
            <a:endParaRPr lang="en-US" dirty="0">
              <a:latin typeface="Calibri"/>
              <a:cs typeface="Calibri"/>
            </a:endParaRPr>
          </a:p>
        </p:txBody>
      </p:sp>
      <p:cxnSp>
        <p:nvCxnSpPr>
          <p:cNvPr id="9" name="Straight Connector 8"/>
          <p:cNvCxnSpPr/>
          <p:nvPr userDrawn="1"/>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cloudera_logo_rev.png"/>
          <p:cNvPicPr>
            <a:picLocks noChangeAspect="1"/>
          </p:cNvPicPr>
          <p:nvPr userDrawn="1"/>
        </p:nvPicPr>
        <p:blipFill>
          <a:blip r:embed="rId4"/>
          <a:stretch>
            <a:fillRect/>
          </a:stretch>
        </p:blipFill>
        <p:spPr>
          <a:xfrm>
            <a:off x="7124355" y="223298"/>
            <a:ext cx="1789813" cy="535689"/>
          </a:xfrm>
          <a:prstGeom prst="rect">
            <a:avLst/>
          </a:prstGeom>
        </p:spPr>
      </p:pic>
    </p:spTree>
    <p:extLst>
      <p:ext uri="{BB962C8B-B14F-4D97-AF65-F5344CB8AC3E}">
        <p14:creationId xmlns:p14="http://schemas.microsoft.com/office/powerpoint/2010/main" val="129058157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97600" y="4809076"/>
            <a:ext cx="2565400" cy="694267"/>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474131" y="1388543"/>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197599" y="4224874"/>
            <a:ext cx="2565401" cy="431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a:latin typeface="Calibri"/>
            </a:endParaRPr>
          </a:p>
        </p:txBody>
      </p:sp>
      <p:sp>
        <p:nvSpPr>
          <p:cNvPr id="8" name="Title 1"/>
          <p:cNvSpPr txBox="1">
            <a:spLocks/>
          </p:cNvSpPr>
          <p:nvPr/>
        </p:nvSpPr>
        <p:spPr>
          <a:xfrm>
            <a:off x="361522" y="31066"/>
            <a:ext cx="8229600" cy="1143000"/>
          </a:xfrm>
          <a:prstGeom prst="rect">
            <a:avLst/>
          </a:prstGeom>
        </p:spPr>
        <p:txBody>
          <a:bodyPr vert="horz" lIns="91440" tIns="45720" rIns="91440" bIns="45720" rtlCol="0" anchor="ctr">
            <a:normAutofit/>
          </a:bodyPr>
          <a:lstStyle/>
          <a:p>
            <a:pPr>
              <a:spcBef>
                <a:spcPct val="0"/>
              </a:spcBef>
              <a:defRPr/>
            </a:pPr>
            <a:r>
              <a:rPr lang="en-US" sz="3600" dirty="0">
                <a:solidFill>
                  <a:srgbClr val="0392B2"/>
                </a:solidFill>
                <a:latin typeface="Calibri"/>
                <a:cs typeface="Calibri"/>
              </a:rPr>
              <a:t>Click to edit Master title style</a:t>
            </a:r>
          </a:p>
        </p:txBody>
      </p:sp>
      <p:sp>
        <p:nvSpPr>
          <p:cNvPr id="9" name="Title 1"/>
          <p:cNvSpPr txBox="1">
            <a:spLocks/>
          </p:cNvSpPr>
          <p:nvPr userDrawn="1"/>
        </p:nvSpPr>
        <p:spPr>
          <a:xfrm>
            <a:off x="361522" y="31066"/>
            <a:ext cx="8229600" cy="1143000"/>
          </a:xfrm>
          <a:prstGeom prst="rect">
            <a:avLst/>
          </a:prstGeom>
        </p:spPr>
        <p:txBody>
          <a:bodyPr vert="horz" lIns="91440" tIns="45720" rIns="91440" bIns="45720" rtlCol="0" anchor="ctr">
            <a:normAutofit/>
          </a:bodyPr>
          <a:lstStyle/>
          <a:p>
            <a:pPr>
              <a:spcBef>
                <a:spcPct val="0"/>
              </a:spcBef>
              <a:defRPr/>
            </a:pPr>
            <a:r>
              <a:rPr lang="en-US" sz="3600" dirty="0">
                <a:solidFill>
                  <a:srgbClr val="0392B2"/>
                </a:solidFill>
                <a:latin typeface="Calibri"/>
                <a:cs typeface="Calibri"/>
              </a:rPr>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o gray divid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88813DA-8D06-F14C-8552-E6A9180E361F}" type="slidenum">
              <a:rPr lang="en-US" smtClean="0">
                <a:latin typeface="Calibri"/>
              </a:rPr>
              <a:pPr/>
              <a:t>‹#›</a:t>
            </a:fld>
            <a:endParaRPr lang="en-US" dirty="0">
              <a:latin typeface="Calibri"/>
            </a:endParaRPr>
          </a:p>
        </p:txBody>
      </p:sp>
      <p:sp>
        <p:nvSpPr>
          <p:cNvPr id="4" name="Rectangle 3"/>
          <p:cNvSpPr/>
          <p:nvPr userDrawn="1"/>
        </p:nvSpPr>
        <p:spPr>
          <a:xfrm>
            <a:off x="215900" y="1066800"/>
            <a:ext cx="86741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9416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ale Thanks">
    <p:spTree>
      <p:nvGrpSpPr>
        <p:cNvPr id="1" name=""/>
        <p:cNvGrpSpPr/>
        <p:nvPr/>
      </p:nvGrpSpPr>
      <p:grpSpPr>
        <a:xfrm>
          <a:off x="0" y="0"/>
          <a:ext cx="0" cy="0"/>
          <a:chOff x="0" y="0"/>
          <a:chExt cx="0" cy="0"/>
        </a:xfrm>
      </p:grpSpPr>
      <p:pic>
        <p:nvPicPr>
          <p:cNvPr id="3" name="end_slide_x3.jpg" descr="/Users/marci.peters/Desktop/MP-CX/images/PPT - use case/Treated_backgrounds/end_slide_x3.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6261100"/>
          </a:xfrm>
          <a:prstGeom prst="rect">
            <a:avLst/>
          </a:prstGeom>
        </p:spPr>
      </p:pic>
      <p:sp>
        <p:nvSpPr>
          <p:cNvPr id="6" name="Content Placeholder 2"/>
          <p:cNvSpPr>
            <a:spLocks noGrp="1"/>
          </p:cNvSpPr>
          <p:nvPr>
            <p:ph idx="1" hasCustomPrompt="1"/>
          </p:nvPr>
        </p:nvSpPr>
        <p:spPr>
          <a:xfrm>
            <a:off x="550102" y="5682077"/>
            <a:ext cx="6784148" cy="559973"/>
          </a:xfrm>
        </p:spPr>
        <p:txBody>
          <a:bodyPr>
            <a:normAutofit/>
          </a:bodyPr>
          <a:lstStyle>
            <a:lvl1pPr marL="0" indent="0">
              <a:buNone/>
              <a:defRPr sz="2400" baseline="0">
                <a:solidFill>
                  <a:schemeClr val="accent1">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smtClean="0">
                <a:latin typeface="Calibri"/>
                <a:cs typeface="Calibri"/>
              </a:rPr>
              <a:t>Click to edit Master title</a:t>
            </a:r>
            <a:endParaRPr lang="en-US" dirty="0">
              <a:latin typeface="Calibri"/>
              <a:cs typeface="Calibri"/>
            </a:endParaRPr>
          </a:p>
        </p:txBody>
      </p:sp>
    </p:spTree>
    <p:extLst>
      <p:ext uri="{BB962C8B-B14F-4D97-AF65-F5344CB8AC3E}">
        <p14:creationId xmlns:p14="http://schemas.microsoft.com/office/powerpoint/2010/main" val="13371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lIns="82058" tIns="41029" rIns="82058" bIns="41029"/>
          <a:lstStyle>
            <a:lvl1pPr>
              <a:defRPr/>
            </a:lvl1pPr>
          </a:lstStyle>
          <a:p>
            <a:pPr>
              <a:defRPr/>
            </a:pPr>
            <a:fld id="{D92ED03F-8108-4B45-8556-D436E73CB351}" type="slidenum">
              <a:rPr lang="en-US" smtClean="0">
                <a:latin typeface="Calibri"/>
              </a:rPr>
              <a:pPr>
                <a:defRPr/>
              </a:pPr>
              <a:t>‹#›</a:t>
            </a:fld>
            <a:endParaRPr lang="en-US" dirty="0">
              <a:latin typeface="Calibri"/>
            </a:endParaRPr>
          </a:p>
        </p:txBody>
      </p:sp>
    </p:spTree>
    <p:extLst>
      <p:ext uri="{BB962C8B-B14F-4D97-AF65-F5344CB8AC3E}">
        <p14:creationId xmlns:p14="http://schemas.microsoft.com/office/powerpoint/2010/main" val="244774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No DIV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48926" y="6356352"/>
            <a:ext cx="969307" cy="365125"/>
          </a:xfrm>
          <a:prstGeom prst="rect">
            <a:avLst/>
          </a:prstGeom>
        </p:spPr>
        <p:txBody>
          <a:bodyPr/>
          <a:lstStyle/>
          <a:p>
            <a:fld id="{75E52663-AA83-EB4F-845D-BA9E2CBB3EDF}" type="datetime1">
              <a:rPr lang="en-US" smtClean="0"/>
              <a:t>9/18/14</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r>
              <a:rPr lang="en-US" dirty="0" smtClean="0"/>
              <a:t>©2014 Cloudera, Inc. All rights reserved.</a:t>
            </a:r>
          </a:p>
        </p:txBody>
      </p:sp>
      <p:sp>
        <p:nvSpPr>
          <p:cNvPr id="6" name="Slide Number Placeholder 5"/>
          <p:cNvSpPr>
            <a:spLocks noGrp="1"/>
          </p:cNvSpPr>
          <p:nvPr>
            <p:ph type="sldNum" sz="quarter" idx="12"/>
          </p:nvPr>
        </p:nvSpPr>
        <p:spPr>
          <a:xfrm>
            <a:off x="142175" y="6356352"/>
            <a:ext cx="560489" cy="365125"/>
          </a:xfrm>
          <a:prstGeom prst="rect">
            <a:avLst/>
          </a:prstGeom>
        </p:spPr>
        <p:txBody>
          <a:bodyPr/>
          <a:lstStyle>
            <a:lvl1pPr>
              <a:defRPr>
                <a:latin typeface="Arial"/>
                <a:cs typeface="Arial"/>
              </a:defRPr>
            </a:lvl1pPr>
          </a:lstStyle>
          <a:p>
            <a:fld id="{E88813DA-8D06-F14C-8552-E6A9180E361F}" type="slidenum">
              <a:rPr lang="en-US" smtClean="0"/>
              <a:pPr/>
              <a:t>‹#›</a:t>
            </a:fld>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10"/>
          <p:cNvSpPr>
            <a:spLocks noGrp="1"/>
          </p:cNvSpPr>
          <p:nvPr>
            <p:ph sz="quarter" idx="13"/>
          </p:nvPr>
        </p:nvSpPr>
        <p:spPr>
          <a:xfrm>
            <a:off x="356052" y="1325336"/>
            <a:ext cx="8243662" cy="46158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291567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pic>
        <p:nvPicPr>
          <p:cNvPr id="6" name="Picture 5" descr="title.jpg"/>
          <p:cNvPicPr>
            <a:picLocks noChangeAspect="1"/>
          </p:cNvPicPr>
          <p:nvPr/>
        </p:nvPicPr>
        <p:blipFill>
          <a:blip r:embed="rId2"/>
          <a:stretch>
            <a:fillRect/>
          </a:stretch>
        </p:blipFill>
        <p:spPr>
          <a:xfrm flipH="1">
            <a:off x="0" y="0"/>
            <a:ext cx="9144000" cy="6248400"/>
          </a:xfrm>
          <a:prstGeom prst="rect">
            <a:avLst/>
          </a:prstGeom>
        </p:spPr>
      </p:pic>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5" name="Slide Number Placeholder 4"/>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dirty="0">
              <a:latin typeface="Calibri"/>
            </a:endParaRPr>
          </a:p>
        </p:txBody>
      </p:sp>
      <p:sp>
        <p:nvSpPr>
          <p:cNvPr id="8" name="Content Placeholder 2"/>
          <p:cNvSpPr>
            <a:spLocks noGrp="1"/>
          </p:cNvSpPr>
          <p:nvPr>
            <p:ph idx="1"/>
          </p:nvPr>
        </p:nvSpPr>
        <p:spPr>
          <a:xfrm>
            <a:off x="448502" y="1383127"/>
            <a:ext cx="8229600" cy="4734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latin typeface="Calibri"/>
                <a:cs typeface="Calibri"/>
              </a:rPr>
              <a:t>Click to edit Master text styles</a:t>
            </a:r>
          </a:p>
          <a:p>
            <a:pPr lvl="1"/>
            <a:r>
              <a:rPr lang="en-US" smtClean="0">
                <a:latin typeface="Calibri"/>
                <a:cs typeface="Calibri"/>
              </a:rPr>
              <a:t>Second level</a:t>
            </a:r>
          </a:p>
          <a:p>
            <a:pPr lvl="2"/>
            <a:r>
              <a:rPr lang="en-US" smtClean="0">
                <a:latin typeface="Calibri"/>
                <a:cs typeface="Calibri"/>
              </a:rPr>
              <a:t>Third level</a:t>
            </a:r>
          </a:p>
          <a:p>
            <a:pPr lvl="3"/>
            <a:r>
              <a:rPr lang="en-US" smtClean="0">
                <a:latin typeface="Calibri"/>
                <a:cs typeface="Calibri"/>
              </a:rPr>
              <a:t>Fourth level</a:t>
            </a:r>
          </a:p>
          <a:p>
            <a:pPr lvl="4"/>
            <a:r>
              <a:rPr lang="en-US" smtClean="0">
                <a:latin typeface="Calibri"/>
                <a:cs typeface="Calibri"/>
              </a:rPr>
              <a:t>Fifth level</a:t>
            </a:r>
            <a:endParaRPr lang="en-US" dirty="0">
              <a:latin typeface="Calibri"/>
              <a:cs typeface="Calibri"/>
            </a:endParaRPr>
          </a:p>
        </p:txBody>
      </p:sp>
      <p:sp>
        <p:nvSpPr>
          <p:cNvPr id="12" name="TextBox 11"/>
          <p:cNvSpPr txBox="1"/>
          <p:nvPr userDrawn="1"/>
        </p:nvSpPr>
        <p:spPr>
          <a:xfrm>
            <a:off x="5080000" y="6565900"/>
            <a:ext cx="914400" cy="9144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latin typeface="Calibri"/>
              <a:cs typeface="Calibri"/>
            </a:endParaRPr>
          </a:p>
        </p:txBody>
      </p:sp>
      <p:cxnSp>
        <p:nvCxnSpPr>
          <p:cNvPr id="10" name="Straight Connector 9"/>
          <p:cNvCxnSpPr/>
          <p:nvPr userDrawn="1"/>
        </p:nvCxnSpPr>
        <p:spPr>
          <a:xfrm>
            <a:off x="457200" y="1161288"/>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51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ransition 1">
    <p:spTree>
      <p:nvGrpSpPr>
        <p:cNvPr id="1" name=""/>
        <p:cNvGrpSpPr/>
        <p:nvPr/>
      </p:nvGrpSpPr>
      <p:grpSpPr>
        <a:xfrm>
          <a:off x="0" y="0"/>
          <a:ext cx="0" cy="0"/>
          <a:chOff x="0" y="0"/>
          <a:chExt cx="0" cy="0"/>
        </a:xfrm>
      </p:grpSpPr>
      <p:pic>
        <p:nvPicPr>
          <p:cNvPr id="6" name="chapter_v1_x4.jpg" descr="/Users/marci.peters/Desktop/MP-CX/images/PPT - use case/Treated_backgrounds/chapter_v1_x4.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Subtitle 2"/>
          <p:cNvSpPr txBox="1">
            <a:spLocks/>
          </p:cNvSpPr>
          <p:nvPr/>
        </p:nvSpPr>
        <p:spPr>
          <a:xfrm>
            <a:off x="704897" y="2948353"/>
            <a:ext cx="6399277" cy="1538980"/>
          </a:xfrm>
          <a:prstGeom prst="rect">
            <a:avLst/>
          </a:prstGeom>
        </p:spPr>
        <p:txBody>
          <a:bodyPr vert="horz" lIns="91440" tIns="45720" rIns="91440" bIns="45720" rtlCol="0" anchor="t">
            <a:normAutofit/>
          </a:bodyPr>
          <a:lstStyle/>
          <a:p>
            <a:pPr>
              <a:spcBef>
                <a:spcPct val="20000"/>
              </a:spcBef>
              <a:buClr>
                <a:srgbClr val="00ABBC"/>
              </a:buClr>
              <a:buSzPct val="80000"/>
              <a:buFont typeface="Arial"/>
              <a:buNone/>
              <a:defRPr/>
            </a:pPr>
            <a:endParaRPr lang="en-US" sz="2400" dirty="0">
              <a:solidFill>
                <a:srgbClr val="76CDDD"/>
              </a:solidFill>
              <a:latin typeface="Calibri"/>
              <a:cs typeface="Calibri"/>
            </a:endParaRPr>
          </a:p>
        </p:txBody>
      </p:sp>
      <p:cxnSp>
        <p:nvCxnSpPr>
          <p:cNvPr id="9" name="Straight Connector 8"/>
          <p:cNvCxnSpPr/>
          <p:nvPr/>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cloudera_logo_rev.png"/>
          <p:cNvPicPr>
            <a:picLocks noChangeAspect="1"/>
          </p:cNvPicPr>
          <p:nvPr/>
        </p:nvPicPr>
        <p:blipFill>
          <a:blip r:embed="rId4"/>
          <a:stretch>
            <a:fillRect/>
          </a:stretch>
        </p:blipFill>
        <p:spPr>
          <a:xfrm>
            <a:off x="7124355" y="223298"/>
            <a:ext cx="1789813" cy="535689"/>
          </a:xfrm>
          <a:prstGeom prst="rect">
            <a:avLst/>
          </a:prstGeom>
        </p:spPr>
      </p:pic>
      <p:sp>
        <p:nvSpPr>
          <p:cNvPr id="12" name="TextBox 11"/>
          <p:cNvSpPr txBox="1"/>
          <p:nvPr/>
        </p:nvSpPr>
        <p:spPr>
          <a:xfrm>
            <a:off x="1752600" y="3638550"/>
            <a:ext cx="914400" cy="9144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latin typeface="Calibri"/>
              <a:cs typeface="Calibri"/>
            </a:endParaRPr>
          </a:p>
        </p:txBody>
      </p:sp>
      <p:sp>
        <p:nvSpPr>
          <p:cNvPr id="15" name="Title 1"/>
          <p:cNvSpPr>
            <a:spLocks noGrp="1"/>
          </p:cNvSpPr>
          <p:nvPr>
            <p:ph type="title"/>
          </p:nvPr>
        </p:nvSpPr>
        <p:spPr>
          <a:xfrm>
            <a:off x="704422" y="1786590"/>
            <a:ext cx="6794928" cy="1115212"/>
          </a:xfrm>
        </p:spPr>
        <p:txBody>
          <a:bodyPr anchor="b"/>
          <a:lstStyle>
            <a:lvl1pPr>
              <a:defRPr>
                <a:solidFill>
                  <a:schemeClr val="bg1"/>
                </a:solidFill>
              </a:defRPr>
            </a:lvl1pPr>
          </a:lstStyle>
          <a:p>
            <a:r>
              <a:rPr lang="en-US" smtClean="0"/>
              <a:t>Click to edit Master title style</a:t>
            </a:r>
            <a:endParaRPr lang="en-US" dirty="0"/>
          </a:p>
        </p:txBody>
      </p:sp>
      <p:sp>
        <p:nvSpPr>
          <p:cNvPr id="16" name="Content Placeholder 2"/>
          <p:cNvSpPr>
            <a:spLocks noGrp="1"/>
          </p:cNvSpPr>
          <p:nvPr>
            <p:ph idx="1" hasCustomPrompt="1"/>
          </p:nvPr>
        </p:nvSpPr>
        <p:spPr>
          <a:xfrm>
            <a:off x="708852" y="2945227"/>
            <a:ext cx="6784148" cy="2236373"/>
          </a:xfrm>
        </p:spPr>
        <p:txBody>
          <a:bodyPr>
            <a:normAutofit/>
          </a:bodyPr>
          <a:lstStyle>
            <a:lvl1pPr marL="0" indent="0">
              <a:buNone/>
              <a:defRPr sz="2400" baseline="0">
                <a:solidFill>
                  <a:schemeClr val="accent1">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smtClean="0">
                <a:latin typeface="Calibri"/>
                <a:cs typeface="Calibri"/>
              </a:rPr>
              <a:t>Click to edit Master title</a:t>
            </a:r>
            <a:endParaRPr lang="en-US" dirty="0">
              <a:latin typeface="Calibri"/>
              <a:cs typeface="Calibri"/>
            </a:endParaRPr>
          </a:p>
        </p:txBody>
      </p:sp>
      <p:sp>
        <p:nvSpPr>
          <p:cNvPr id="14" name="Subtitle 2"/>
          <p:cNvSpPr txBox="1">
            <a:spLocks/>
          </p:cNvSpPr>
          <p:nvPr userDrawn="1"/>
        </p:nvSpPr>
        <p:spPr>
          <a:xfrm>
            <a:off x="704897" y="2948353"/>
            <a:ext cx="6399277" cy="1538980"/>
          </a:xfrm>
          <a:prstGeom prst="rect">
            <a:avLst/>
          </a:prstGeom>
        </p:spPr>
        <p:txBody>
          <a:bodyPr vert="horz" lIns="91440" tIns="45720" rIns="91440" bIns="45720" rtlCol="0" anchor="t">
            <a:normAutofit/>
          </a:bodyPr>
          <a:lstStyle/>
          <a:p>
            <a:pPr>
              <a:spcBef>
                <a:spcPct val="20000"/>
              </a:spcBef>
              <a:buClr>
                <a:srgbClr val="00ABBC"/>
              </a:buClr>
              <a:buSzPct val="80000"/>
              <a:buFont typeface="Arial"/>
              <a:buNone/>
              <a:defRPr/>
            </a:pPr>
            <a:endParaRPr lang="en-US" sz="2400" dirty="0">
              <a:solidFill>
                <a:srgbClr val="76CDDD"/>
              </a:solidFill>
              <a:latin typeface="Calibri"/>
              <a:cs typeface="Calibri"/>
            </a:endParaRPr>
          </a:p>
        </p:txBody>
      </p:sp>
      <p:cxnSp>
        <p:nvCxnSpPr>
          <p:cNvPr id="17" name="Straight Connector 16"/>
          <p:cNvCxnSpPr/>
          <p:nvPr userDrawn="1"/>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8" name="Picture 17" descr="cloudera_logo_rev.png"/>
          <p:cNvPicPr>
            <a:picLocks noChangeAspect="1"/>
          </p:cNvPicPr>
          <p:nvPr userDrawn="1"/>
        </p:nvPicPr>
        <p:blipFill>
          <a:blip r:embed="rId4"/>
          <a:stretch>
            <a:fillRect/>
          </a:stretch>
        </p:blipFill>
        <p:spPr>
          <a:xfrm>
            <a:off x="7124355" y="223298"/>
            <a:ext cx="1789813" cy="535689"/>
          </a:xfrm>
          <a:prstGeom prst="rect">
            <a:avLst/>
          </a:prstGeom>
        </p:spPr>
      </p:pic>
      <p:sp>
        <p:nvSpPr>
          <p:cNvPr id="19" name="TextBox 18"/>
          <p:cNvSpPr txBox="1"/>
          <p:nvPr userDrawn="1"/>
        </p:nvSpPr>
        <p:spPr>
          <a:xfrm>
            <a:off x="1752600" y="3638550"/>
            <a:ext cx="914400" cy="9144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latin typeface="Calibri"/>
              <a:cs typeface="Calibri"/>
            </a:endParaRPr>
          </a:p>
        </p:txBody>
      </p:sp>
      <p:sp>
        <p:nvSpPr>
          <p:cNvPr id="5" name="Slide Number Placeholder 4"/>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66718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ransition 2">
    <p:spTree>
      <p:nvGrpSpPr>
        <p:cNvPr id="1" name=""/>
        <p:cNvGrpSpPr/>
        <p:nvPr/>
      </p:nvGrpSpPr>
      <p:grpSpPr>
        <a:xfrm>
          <a:off x="0" y="0"/>
          <a:ext cx="0" cy="0"/>
          <a:chOff x="0" y="0"/>
          <a:chExt cx="0" cy="0"/>
        </a:xfrm>
      </p:grpSpPr>
      <p:pic>
        <p:nvPicPr>
          <p:cNvPr id="3" name="chapter_v3_x3.jpg" descr="/Users/marci.peters/Desktop/MP-CX/images/PPT - use case/Treated_backgrounds/chapter_v3_x3.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dirty="0">
              <a:latin typeface="Calibri"/>
            </a:endParaRPr>
          </a:p>
        </p:txBody>
      </p:sp>
      <p:cxnSp>
        <p:nvCxnSpPr>
          <p:cNvPr id="8" name="Straight Connector 7"/>
          <p:cNvCxnSpPr/>
          <p:nvPr/>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Picture 8" descr="cloudera_logo_rev.png"/>
          <p:cNvPicPr>
            <a:picLocks noChangeAspect="1"/>
          </p:cNvPicPr>
          <p:nvPr/>
        </p:nvPicPr>
        <p:blipFill>
          <a:blip r:embed="rId4"/>
          <a:stretch>
            <a:fillRect/>
          </a:stretch>
        </p:blipFill>
        <p:spPr>
          <a:xfrm>
            <a:off x="7124355" y="223298"/>
            <a:ext cx="1789813" cy="535689"/>
          </a:xfrm>
          <a:prstGeom prst="rect">
            <a:avLst/>
          </a:prstGeom>
        </p:spPr>
      </p:pic>
      <p:sp>
        <p:nvSpPr>
          <p:cNvPr id="11" name="Title 1"/>
          <p:cNvSpPr>
            <a:spLocks noGrp="1"/>
          </p:cNvSpPr>
          <p:nvPr>
            <p:ph type="title"/>
          </p:nvPr>
        </p:nvSpPr>
        <p:spPr>
          <a:xfrm>
            <a:off x="704422" y="1786590"/>
            <a:ext cx="6794928" cy="1115212"/>
          </a:xfrm>
        </p:spPr>
        <p:txBody>
          <a:bodyPr anchor="b"/>
          <a:lstStyle>
            <a:lvl1pPr>
              <a:defRPr>
                <a:solidFill>
                  <a:schemeClr val="bg1"/>
                </a:solidFill>
              </a:defRPr>
            </a:lvl1pPr>
          </a:lstStyle>
          <a:p>
            <a:r>
              <a:rPr lang="en-US" smtClean="0"/>
              <a:t>Click to edit Master title style</a:t>
            </a:r>
            <a:endParaRPr lang="en-US" dirty="0"/>
          </a:p>
        </p:txBody>
      </p:sp>
      <p:sp>
        <p:nvSpPr>
          <p:cNvPr id="14" name="Content Placeholder 2"/>
          <p:cNvSpPr>
            <a:spLocks noGrp="1"/>
          </p:cNvSpPr>
          <p:nvPr>
            <p:ph idx="1" hasCustomPrompt="1"/>
          </p:nvPr>
        </p:nvSpPr>
        <p:spPr>
          <a:xfrm>
            <a:off x="708852" y="2945227"/>
            <a:ext cx="6784148" cy="2236373"/>
          </a:xfrm>
        </p:spPr>
        <p:txBody>
          <a:bodyPr>
            <a:normAutofit/>
          </a:bodyPr>
          <a:lstStyle>
            <a:lvl1pPr marL="0" indent="0">
              <a:buNone/>
              <a:defRPr sz="2400" baseline="0">
                <a:solidFill>
                  <a:schemeClr val="accent1">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smtClean="0">
                <a:latin typeface="Calibri"/>
                <a:cs typeface="Calibri"/>
              </a:rPr>
              <a:t>Click to edit Master title</a:t>
            </a:r>
            <a:endParaRPr lang="en-US" dirty="0">
              <a:latin typeface="Calibri"/>
              <a:cs typeface="Calibri"/>
            </a:endParaRPr>
          </a:p>
        </p:txBody>
      </p:sp>
      <p:cxnSp>
        <p:nvCxnSpPr>
          <p:cNvPr id="13" name="Straight Connector 12"/>
          <p:cNvCxnSpPr/>
          <p:nvPr userDrawn="1"/>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5" name="Picture 14" descr="cloudera_logo_rev.png"/>
          <p:cNvPicPr>
            <a:picLocks noChangeAspect="1"/>
          </p:cNvPicPr>
          <p:nvPr userDrawn="1"/>
        </p:nvPicPr>
        <p:blipFill>
          <a:blip r:embed="rId4"/>
          <a:stretch>
            <a:fillRect/>
          </a:stretch>
        </p:blipFill>
        <p:spPr>
          <a:xfrm>
            <a:off x="7124355" y="223298"/>
            <a:ext cx="1789813" cy="535689"/>
          </a:xfrm>
          <a:prstGeom prst="rect">
            <a:avLst/>
          </a:prstGeom>
        </p:spPr>
      </p:pic>
    </p:spTree>
    <p:extLst>
      <p:ext uri="{BB962C8B-B14F-4D97-AF65-F5344CB8AC3E}">
        <p14:creationId xmlns:p14="http://schemas.microsoft.com/office/powerpoint/2010/main" val="2016572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ransition 3">
    <p:spTree>
      <p:nvGrpSpPr>
        <p:cNvPr id="1" name=""/>
        <p:cNvGrpSpPr/>
        <p:nvPr/>
      </p:nvGrpSpPr>
      <p:grpSpPr>
        <a:xfrm>
          <a:off x="0" y="0"/>
          <a:ext cx="0" cy="0"/>
          <a:chOff x="0" y="0"/>
          <a:chExt cx="0" cy="0"/>
        </a:xfrm>
      </p:grpSpPr>
      <p:pic>
        <p:nvPicPr>
          <p:cNvPr id="3" name="chapter_v2_x3.jpg" descr="/Users/marci.peters/Desktop/MP-CX/images/PPT - use case/Treated_backgrounds/chapter_v2_x3.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4"/>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dirty="0">
              <a:latin typeface="Calibri"/>
            </a:endParaRPr>
          </a:p>
        </p:txBody>
      </p:sp>
      <p:cxnSp>
        <p:nvCxnSpPr>
          <p:cNvPr id="10" name="Straight Connector 9"/>
          <p:cNvCxnSpPr/>
          <p:nvPr/>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1" name="Picture 10" descr="cloudera_logo_rev.png"/>
          <p:cNvPicPr>
            <a:picLocks noChangeAspect="1"/>
          </p:cNvPicPr>
          <p:nvPr/>
        </p:nvPicPr>
        <p:blipFill>
          <a:blip r:embed="rId4"/>
          <a:stretch>
            <a:fillRect/>
          </a:stretch>
        </p:blipFill>
        <p:spPr>
          <a:xfrm>
            <a:off x="7124355" y="223298"/>
            <a:ext cx="1789813" cy="535689"/>
          </a:xfrm>
          <a:prstGeom prst="rect">
            <a:avLst/>
          </a:prstGeom>
        </p:spPr>
      </p:pic>
      <p:sp>
        <p:nvSpPr>
          <p:cNvPr id="14" name="Title 1"/>
          <p:cNvSpPr>
            <a:spLocks noGrp="1"/>
          </p:cNvSpPr>
          <p:nvPr>
            <p:ph type="title"/>
          </p:nvPr>
        </p:nvSpPr>
        <p:spPr>
          <a:xfrm>
            <a:off x="704422" y="1786590"/>
            <a:ext cx="6794928" cy="1115212"/>
          </a:xfrm>
        </p:spPr>
        <p:txBody>
          <a:bodyPr anchor="b"/>
          <a:lstStyle>
            <a:lvl1pPr>
              <a:defRPr>
                <a:solidFill>
                  <a:schemeClr val="bg1"/>
                </a:solidFill>
              </a:defRPr>
            </a:lvl1pPr>
          </a:lstStyle>
          <a:p>
            <a:r>
              <a:rPr lang="en-US" smtClean="0"/>
              <a:t>Click to edit Master title style</a:t>
            </a:r>
            <a:endParaRPr lang="en-US" dirty="0"/>
          </a:p>
        </p:txBody>
      </p:sp>
      <p:sp>
        <p:nvSpPr>
          <p:cNvPr id="15" name="Content Placeholder 2"/>
          <p:cNvSpPr>
            <a:spLocks noGrp="1"/>
          </p:cNvSpPr>
          <p:nvPr>
            <p:ph idx="1" hasCustomPrompt="1"/>
          </p:nvPr>
        </p:nvSpPr>
        <p:spPr>
          <a:xfrm>
            <a:off x="708852" y="2945227"/>
            <a:ext cx="6784148" cy="2236373"/>
          </a:xfrm>
        </p:spPr>
        <p:txBody>
          <a:bodyPr>
            <a:normAutofit/>
          </a:bodyPr>
          <a:lstStyle>
            <a:lvl1pPr marL="0" indent="0">
              <a:buNone/>
              <a:defRPr sz="2400" baseline="0">
                <a:solidFill>
                  <a:schemeClr val="accent1">
                    <a:lumMod val="60000"/>
                    <a:lumOff val="40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r>
              <a:rPr lang="en-US" dirty="0" smtClean="0">
                <a:latin typeface="Calibri"/>
                <a:cs typeface="Calibri"/>
              </a:rPr>
              <a:t>Click to edit Master title</a:t>
            </a:r>
            <a:endParaRPr lang="en-US" dirty="0">
              <a:latin typeface="Calibri"/>
              <a:cs typeface="Calibri"/>
            </a:endParaRPr>
          </a:p>
        </p:txBody>
      </p:sp>
      <p:cxnSp>
        <p:nvCxnSpPr>
          <p:cNvPr id="13" name="Straight Connector 12"/>
          <p:cNvCxnSpPr/>
          <p:nvPr userDrawn="1"/>
        </p:nvCxnSpPr>
        <p:spPr>
          <a:xfrm>
            <a:off x="812800" y="2892900"/>
            <a:ext cx="7534656" cy="914"/>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6" name="Picture 15" descr="cloudera_logo_rev.png"/>
          <p:cNvPicPr>
            <a:picLocks noChangeAspect="1"/>
          </p:cNvPicPr>
          <p:nvPr userDrawn="1"/>
        </p:nvPicPr>
        <p:blipFill>
          <a:blip r:embed="rId4"/>
          <a:stretch>
            <a:fillRect/>
          </a:stretch>
        </p:blipFill>
        <p:spPr>
          <a:xfrm>
            <a:off x="7124355" y="223298"/>
            <a:ext cx="1789813" cy="535689"/>
          </a:xfrm>
          <a:prstGeom prst="rect">
            <a:avLst/>
          </a:prstGeom>
        </p:spPr>
      </p:pic>
    </p:spTree>
    <p:extLst>
      <p:ext uri="{BB962C8B-B14F-4D97-AF65-F5344CB8AC3E}">
        <p14:creationId xmlns:p14="http://schemas.microsoft.com/office/powerpoint/2010/main" val="4195383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10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435100"/>
            <a:ext cx="5111750" cy="43730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3730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a:xfrm>
            <a:off x="142163" y="6356350"/>
            <a:ext cx="560489" cy="365125"/>
          </a:xfrm>
          <a:prstGeom prst="rect">
            <a:avLst/>
          </a:prstGeom>
        </p:spPr>
        <p:txBody>
          <a:bodyPr/>
          <a:lstStyle/>
          <a:p>
            <a:fld id="{E88813DA-8D06-F14C-8552-E6A9180E361F}" type="slidenum">
              <a:rPr lang="en-US" smtClean="0">
                <a:latin typeface="Calibri"/>
              </a:rPr>
              <a:pPr/>
              <a:t>‹#›</a:t>
            </a:fld>
            <a:endParaRPr lang="en-US">
              <a:latin typeface="Calibri"/>
            </a:endParaRPr>
          </a:p>
        </p:txBody>
      </p:sp>
      <p:sp>
        <p:nvSpPr>
          <p:cNvPr id="8" name="Title 1"/>
          <p:cNvSpPr txBox="1">
            <a:spLocks/>
          </p:cNvSpPr>
          <p:nvPr/>
        </p:nvSpPr>
        <p:spPr>
          <a:xfrm>
            <a:off x="361522" y="31066"/>
            <a:ext cx="8229600" cy="1143000"/>
          </a:xfrm>
          <a:prstGeom prst="rect">
            <a:avLst/>
          </a:prstGeom>
        </p:spPr>
        <p:txBody>
          <a:bodyPr vert="horz" lIns="91440" tIns="45720" rIns="91440" bIns="45720" rtlCol="0" anchor="ctr">
            <a:normAutofit/>
          </a:bodyPr>
          <a:lstStyle/>
          <a:p>
            <a:pPr>
              <a:spcBef>
                <a:spcPct val="0"/>
              </a:spcBef>
              <a:defRPr/>
            </a:pPr>
            <a:r>
              <a:rPr lang="en-US" sz="3600" dirty="0">
                <a:solidFill>
                  <a:srgbClr val="0392B2"/>
                </a:solidFill>
                <a:latin typeface="Calibri"/>
                <a:cs typeface="Calibri"/>
              </a:rPr>
              <a:t>Click to edit Master title style</a:t>
            </a:r>
          </a:p>
        </p:txBody>
      </p:sp>
      <p:sp>
        <p:nvSpPr>
          <p:cNvPr id="9" name="Title 1"/>
          <p:cNvSpPr txBox="1">
            <a:spLocks/>
          </p:cNvSpPr>
          <p:nvPr userDrawn="1"/>
        </p:nvSpPr>
        <p:spPr>
          <a:xfrm>
            <a:off x="361522" y="31066"/>
            <a:ext cx="8229600" cy="1143000"/>
          </a:xfrm>
          <a:prstGeom prst="rect">
            <a:avLst/>
          </a:prstGeom>
        </p:spPr>
        <p:txBody>
          <a:bodyPr vert="horz" lIns="91440" tIns="45720" rIns="91440" bIns="45720" rtlCol="0" anchor="ctr">
            <a:normAutofit/>
          </a:bodyPr>
          <a:lstStyle/>
          <a:p>
            <a:pPr>
              <a:spcBef>
                <a:spcPct val="0"/>
              </a:spcBef>
              <a:defRPr/>
            </a:pPr>
            <a:r>
              <a:rPr lang="en-US" sz="3600" dirty="0">
                <a:solidFill>
                  <a:srgbClr val="0392B2"/>
                </a:solidFill>
                <a:latin typeface="Calibri"/>
                <a:cs typeface="Calibri"/>
              </a:rPr>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master_strip_v2_100212.jpg"/>
          <p:cNvPicPr>
            <a:picLocks noChangeAspect="1"/>
          </p:cNvPicPr>
          <p:nvPr/>
        </p:nvPicPr>
        <p:blipFill>
          <a:blip r:embed="rId16"/>
          <a:srcRect b="19943"/>
          <a:stretch>
            <a:fillRect/>
          </a:stretch>
        </p:blipFill>
        <p:spPr>
          <a:xfrm>
            <a:off x="0" y="6246220"/>
            <a:ext cx="9144000" cy="611780"/>
          </a:xfrm>
          <a:prstGeom prst="rect">
            <a:avLst/>
          </a:prstGeom>
        </p:spPr>
      </p:pic>
      <p:pic>
        <p:nvPicPr>
          <p:cNvPr id="12" name="Picture 11" descr="cloudera_logo_rev.png"/>
          <p:cNvPicPr>
            <a:picLocks noChangeAspect="1"/>
          </p:cNvPicPr>
          <p:nvPr/>
        </p:nvPicPr>
        <p:blipFill>
          <a:blip r:embed="rId17"/>
          <a:stretch>
            <a:fillRect/>
          </a:stretch>
        </p:blipFill>
        <p:spPr>
          <a:xfrm>
            <a:off x="7551691" y="6364816"/>
            <a:ext cx="1286274" cy="384980"/>
          </a:xfrm>
          <a:prstGeom prst="rect">
            <a:avLst/>
          </a:prstGeom>
        </p:spPr>
      </p:pic>
      <p:sp>
        <p:nvSpPr>
          <p:cNvPr id="3" name="Text Placeholder 2"/>
          <p:cNvSpPr>
            <a:spLocks noGrp="1"/>
          </p:cNvSpPr>
          <p:nvPr>
            <p:ph type="body" idx="1"/>
          </p:nvPr>
        </p:nvSpPr>
        <p:spPr>
          <a:xfrm>
            <a:off x="448502" y="1383127"/>
            <a:ext cx="8229600" cy="4734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p:cNvCxnSpPr/>
          <p:nvPr/>
        </p:nvCxnSpPr>
        <p:spPr>
          <a:xfrm>
            <a:off x="468439" y="1150496"/>
            <a:ext cx="8229600" cy="1588"/>
          </a:xfrm>
          <a:prstGeom prst="line">
            <a:avLst/>
          </a:prstGeom>
          <a:ln w="6350" cap="flat" cmpd="sng" algn="ctr">
            <a:solidFill>
              <a:srgbClr val="AEAEAE"/>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prstClr val="black">
                  <a:tint val="75000"/>
                </a:prstClr>
              </a:solidFill>
              <a:latin typeface="Calibri"/>
            </a:endParaRPr>
          </a:p>
        </p:txBody>
      </p:sp>
      <p:sp>
        <p:nvSpPr>
          <p:cNvPr id="7" name="TextBox 6"/>
          <p:cNvSpPr txBox="1"/>
          <p:nvPr/>
        </p:nvSpPr>
        <p:spPr>
          <a:xfrm>
            <a:off x="3314700" y="5740400"/>
            <a:ext cx="914400" cy="914400"/>
          </a:xfrm>
          <a:prstGeom prst="rect">
            <a:avLst/>
          </a:prstGeom>
        </p:spPr>
        <p:txBody>
          <a:bodyPr vert="horz" wrap="none" lIns="91440" tIns="45720" rIns="91440" bIns="45720" rtlCol="0" anchor="b">
            <a:normAutofit/>
          </a:bodyPr>
          <a:lstStyle/>
          <a:p>
            <a:pPr>
              <a:spcBef>
                <a:spcPct val="0"/>
              </a:spcBef>
            </a:pPr>
            <a:endParaRPr lang="en-US" sz="1200" dirty="0">
              <a:solidFill>
                <a:srgbClr val="FFFFFF"/>
              </a:solidFill>
              <a:latin typeface="Calibri"/>
              <a:cs typeface="Calibri"/>
            </a:endParaRPr>
          </a:p>
        </p:txBody>
      </p:sp>
      <p:sp>
        <p:nvSpPr>
          <p:cNvPr id="9" name="TextBox 8"/>
          <p:cNvSpPr txBox="1"/>
          <p:nvPr/>
        </p:nvSpPr>
        <p:spPr>
          <a:xfrm>
            <a:off x="5969000" y="6858000"/>
            <a:ext cx="914400" cy="914400"/>
          </a:xfrm>
          <a:prstGeom prst="rect">
            <a:avLst/>
          </a:prstGeom>
        </p:spPr>
        <p:txBody>
          <a:bodyPr vert="horz" wrap="none" lIns="91440" tIns="45720" rIns="91440" bIns="45720" rtlCol="0" anchor="b">
            <a:normAutofit/>
          </a:bodyPr>
          <a:lstStyle/>
          <a:p>
            <a:pPr>
              <a:spcBef>
                <a:spcPct val="0"/>
              </a:spcBef>
            </a:pPr>
            <a:endParaRPr lang="en-US" sz="1200" dirty="0">
              <a:solidFill>
                <a:srgbClr val="FFFFFF"/>
              </a:solidFill>
              <a:latin typeface="Calibri"/>
              <a:cs typeface="Calibri"/>
            </a:endParaRPr>
          </a:p>
        </p:txBody>
      </p:sp>
      <p:sp>
        <p:nvSpPr>
          <p:cNvPr id="21" name="Slide Number Placeholder 4"/>
          <p:cNvSpPr>
            <a:spLocks noGrp="1"/>
          </p:cNvSpPr>
          <p:nvPr>
            <p:ph type="sldNum" sz="quarter" idx="4"/>
          </p:nvPr>
        </p:nvSpPr>
        <p:spPr>
          <a:xfrm>
            <a:off x="142163" y="6356350"/>
            <a:ext cx="560489" cy="365125"/>
          </a:xfrm>
          <a:prstGeom prst="rect">
            <a:avLst/>
          </a:prstGeom>
        </p:spPr>
        <p:txBody>
          <a:bodyPr/>
          <a:lstStyle>
            <a:lvl1pPr>
              <a:defRPr sz="1400">
                <a:solidFill>
                  <a:srgbClr val="FFFFFF"/>
                </a:solidFill>
              </a:defRPr>
            </a:lvl1pPr>
          </a:lstStyle>
          <a:p>
            <a:fld id="{E88813DA-8D06-F14C-8552-E6A9180E361F}" type="slidenum">
              <a:rPr lang="en-US" smtClean="0">
                <a:latin typeface="Calibri"/>
              </a:rPr>
              <a:pPr/>
              <a:t>‹#›</a:t>
            </a:fld>
            <a:endParaRPr lang="en-US" dirty="0">
              <a:latin typeface="Calibri"/>
            </a:endParaRPr>
          </a:p>
        </p:txBody>
      </p:sp>
      <p:sp>
        <p:nvSpPr>
          <p:cNvPr id="14" name="Slide Number Placeholder 5"/>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prstClr val="black">
                  <a:tint val="75000"/>
                </a:prstClr>
              </a:solidFill>
              <a:latin typeface="Calibri"/>
            </a:endParaRPr>
          </a:p>
        </p:txBody>
      </p:sp>
      <p:sp>
        <p:nvSpPr>
          <p:cNvPr id="15" name="TextBox 14"/>
          <p:cNvSpPr txBox="1"/>
          <p:nvPr/>
        </p:nvSpPr>
        <p:spPr>
          <a:xfrm>
            <a:off x="3314700" y="5740400"/>
            <a:ext cx="914400" cy="914400"/>
          </a:xfrm>
          <a:prstGeom prst="rect">
            <a:avLst/>
          </a:prstGeom>
        </p:spPr>
        <p:txBody>
          <a:bodyPr vert="horz" wrap="none" lIns="91440" tIns="45720" rIns="91440" bIns="45720" rtlCol="0" anchor="b">
            <a:normAutofit/>
          </a:bodyPr>
          <a:lstStyle/>
          <a:p>
            <a:pPr>
              <a:spcBef>
                <a:spcPct val="0"/>
              </a:spcBef>
            </a:pPr>
            <a:endParaRPr lang="en-US" sz="1200" dirty="0">
              <a:solidFill>
                <a:srgbClr val="FFFFFF"/>
              </a:solidFill>
              <a:latin typeface="Calibri"/>
              <a:cs typeface="Calibri"/>
            </a:endParaRPr>
          </a:p>
        </p:txBody>
      </p:sp>
      <p:sp>
        <p:nvSpPr>
          <p:cNvPr id="16" name="TextBox 15"/>
          <p:cNvSpPr txBox="1"/>
          <p:nvPr/>
        </p:nvSpPr>
        <p:spPr>
          <a:xfrm>
            <a:off x="5969000" y="6858000"/>
            <a:ext cx="914400" cy="914400"/>
          </a:xfrm>
          <a:prstGeom prst="rect">
            <a:avLst/>
          </a:prstGeom>
        </p:spPr>
        <p:txBody>
          <a:bodyPr vert="horz" wrap="none" lIns="91440" tIns="45720" rIns="91440" bIns="45720" rtlCol="0" anchor="b">
            <a:normAutofit/>
          </a:bodyPr>
          <a:lstStyle/>
          <a:p>
            <a:pPr>
              <a:spcBef>
                <a:spcPct val="0"/>
              </a:spcBef>
            </a:pPr>
            <a:endParaRPr lang="en-US" sz="1200" dirty="0">
              <a:solidFill>
                <a:srgbClr val="FFFFFF"/>
              </a:solidFill>
              <a:latin typeface="Calibri"/>
              <a:cs typeface="Calibri"/>
            </a:endParaRPr>
          </a:p>
        </p:txBody>
      </p:sp>
      <p:sp>
        <p:nvSpPr>
          <p:cNvPr id="17" name="Slide Number Placeholder 4"/>
          <p:cNvSpPr txBox="1">
            <a:spLocks/>
          </p:cNvSpPr>
          <p:nvPr/>
        </p:nvSpPr>
        <p:spPr>
          <a:xfrm>
            <a:off x="142163" y="6352116"/>
            <a:ext cx="560489" cy="365125"/>
          </a:xfrm>
          <a:prstGeom prst="rect">
            <a:avLst/>
          </a:prstGeom>
        </p:spPr>
        <p:txBody>
          <a:bodyPr/>
          <a:lstStyle>
            <a:defPPr>
              <a:defRPr lang="en-US"/>
            </a:defPPr>
            <a:lvl1pPr marL="0" algn="l" defTabSz="457200" rtl="0" eaLnBrk="1" latinLnBrk="0" hangingPunct="1">
              <a:defRPr sz="14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88813DA-8D06-F14C-8552-E6A9180E361F}" type="slidenum">
              <a:rPr lang="en-US" smtClean="0">
                <a:latin typeface="Calibri"/>
              </a:rPr>
              <a:pPr/>
              <a:t>‹#›</a:t>
            </a:fld>
            <a:endParaRPr lang="en-US" dirty="0">
              <a:latin typeface="Calibri"/>
            </a:endParaRPr>
          </a:p>
        </p:txBody>
      </p:sp>
      <p:sp>
        <p:nvSpPr>
          <p:cNvPr id="18" name="Rectangle 17"/>
          <p:cNvSpPr/>
          <p:nvPr/>
        </p:nvSpPr>
        <p:spPr>
          <a:xfrm>
            <a:off x="215900" y="1066800"/>
            <a:ext cx="8674100" cy="190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Placeholder 1"/>
          <p:cNvSpPr>
            <a:spLocks noGrp="1"/>
          </p:cNvSpPr>
          <p:nvPr>
            <p:ph type="title"/>
          </p:nvPr>
        </p:nvSpPr>
        <p:spPr>
          <a:xfrm>
            <a:off x="361522" y="8590"/>
            <a:ext cx="8229600" cy="1115212"/>
          </a:xfrm>
          <a:prstGeom prst="rect">
            <a:avLst/>
          </a:prstGeom>
        </p:spPr>
        <p:txBody>
          <a:bodyPr vert="horz" lIns="91440" tIns="45720" rIns="91440" bIns="45720" rtlCol="0" anchor="ctr">
            <a:normAutofit/>
          </a:bodyPr>
          <a:lstStyle/>
          <a:p>
            <a:r>
              <a:rPr lang="en-US" dirty="0" smtClean="0"/>
              <a:t>Click to edit Master title</a:t>
            </a:r>
            <a:endParaRPr lang="en-US" dirty="0"/>
          </a:p>
        </p:txBody>
      </p:sp>
      <p:cxnSp>
        <p:nvCxnSpPr>
          <p:cNvPr id="19" name="Straight Connector 18"/>
          <p:cNvCxnSpPr/>
          <p:nvPr/>
        </p:nvCxnSpPr>
        <p:spPr>
          <a:xfrm>
            <a:off x="457200" y="1165585"/>
            <a:ext cx="7534656" cy="914"/>
          </a:xfrm>
          <a:prstGeom prst="line">
            <a:avLst/>
          </a:prstGeom>
          <a:ln w="9525" cap="flat" cmpd="sng" algn="ctr">
            <a:gradFill flip="none" rotWithShape="1">
              <a:gsLst>
                <a:gs pos="0">
                  <a:schemeClr val="tx1">
                    <a:lumMod val="50000"/>
                    <a:lumOff val="50000"/>
                  </a:scheme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8" r:id="rId14"/>
  </p:sldLayoutIdLst>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80000"/>
        </a:lnSpc>
        <a:spcBef>
          <a:spcPct val="0"/>
        </a:spcBef>
        <a:buNone/>
        <a:defRPr sz="3600" kern="1200">
          <a:solidFill>
            <a:srgbClr val="0392B2"/>
          </a:solidFill>
          <a:latin typeface="Calibri"/>
          <a:ea typeface="+mj-ea"/>
          <a:cs typeface="Calibri"/>
        </a:defRPr>
      </a:lvl1pPr>
    </p:titleStyle>
    <p:bodyStyle>
      <a:lvl1pPr marL="225425" indent="-225425" algn="l" defTabSz="457200" rtl="0" eaLnBrk="1" latinLnBrk="0" hangingPunct="1">
        <a:spcBef>
          <a:spcPct val="20000"/>
        </a:spcBef>
        <a:buClr>
          <a:srgbClr val="19B7DD"/>
        </a:buClr>
        <a:buSzPct val="80000"/>
        <a:buFont typeface="Arial"/>
        <a:buChar char="•"/>
        <a:defRPr sz="2800" kern="1200">
          <a:solidFill>
            <a:srgbClr val="505050"/>
          </a:solidFill>
          <a:latin typeface="Calibri"/>
          <a:ea typeface="+mn-ea"/>
          <a:cs typeface="Calibri"/>
        </a:defRPr>
      </a:lvl1pPr>
      <a:lvl2pPr marL="685800" indent="-228600" algn="l" defTabSz="457200" rtl="0" eaLnBrk="1" latinLnBrk="0" hangingPunct="1">
        <a:spcBef>
          <a:spcPct val="20000"/>
        </a:spcBef>
        <a:buClr>
          <a:srgbClr val="19B7DD"/>
        </a:buClr>
        <a:buSzPct val="80000"/>
        <a:buFont typeface="Arial"/>
        <a:buChar char="•"/>
        <a:defRPr sz="2400" kern="1200">
          <a:solidFill>
            <a:srgbClr val="505050"/>
          </a:solidFill>
          <a:latin typeface="Calibri"/>
          <a:ea typeface="+mn-ea"/>
          <a:cs typeface="Calibri"/>
        </a:defRPr>
      </a:lvl2pPr>
      <a:lvl3pPr marL="1143000" indent="-228600" algn="l" defTabSz="457200" rtl="0" eaLnBrk="1" latinLnBrk="0" hangingPunct="1">
        <a:spcBef>
          <a:spcPct val="20000"/>
        </a:spcBef>
        <a:buClr>
          <a:srgbClr val="19B7DD"/>
        </a:buClr>
        <a:buSzPct val="80000"/>
        <a:buFont typeface="Arial"/>
        <a:buChar char="•"/>
        <a:defRPr sz="2000" kern="1200">
          <a:solidFill>
            <a:srgbClr val="505050"/>
          </a:solidFill>
          <a:latin typeface="Calibri"/>
          <a:ea typeface="+mn-ea"/>
          <a:cs typeface="Calibri"/>
        </a:defRPr>
      </a:lvl3pPr>
      <a:lvl4pPr marL="1600200" indent="-228600" algn="l" defTabSz="457200" rtl="0" eaLnBrk="1" latinLnBrk="0" hangingPunct="1">
        <a:spcBef>
          <a:spcPct val="20000"/>
        </a:spcBef>
        <a:buClr>
          <a:srgbClr val="19B7DD"/>
        </a:buClr>
        <a:buSzPct val="80000"/>
        <a:buFont typeface="Arial"/>
        <a:buChar char="•"/>
        <a:defRPr sz="1800" kern="1200">
          <a:solidFill>
            <a:srgbClr val="505050"/>
          </a:solidFill>
          <a:latin typeface="Calibri"/>
          <a:ea typeface="+mn-ea"/>
          <a:cs typeface="Calibri"/>
        </a:defRPr>
      </a:lvl4pPr>
      <a:lvl5pPr marL="2057400" indent="-228600" algn="l" defTabSz="457200" rtl="0" eaLnBrk="1" latinLnBrk="0" hangingPunct="1">
        <a:spcBef>
          <a:spcPct val="20000"/>
        </a:spcBef>
        <a:buClr>
          <a:srgbClr val="19B7DD"/>
        </a:buClr>
        <a:buSzPct val="80000"/>
        <a:buFont typeface="Arial"/>
        <a:buChar char="•"/>
        <a:defRPr sz="1800" kern="1200">
          <a:solidFill>
            <a:srgbClr val="505050"/>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m@clouderagovt.com" TargetMode="External"/><Relationship Id="rId4" Type="http://schemas.openxmlformats.org/officeDocument/2006/relationships/hyperlink" Target="mailto:mlazar@clouderagovt.com" TargetMode="External"/><Relationship Id="rId1" Type="http://schemas.openxmlformats.org/officeDocument/2006/relationships/slideLayout" Target="../slideLayouts/slideLayout1.xml"/><Relationship Id="rId2" Type="http://schemas.openxmlformats.org/officeDocument/2006/relationships/hyperlink" Target="mailto:aswentzel@clouderagov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file://localhost/Users/marcipeters/Dropbox/creative/Diagrams/EDH/_MP_wip/environment_source_icons.png"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9" Type="http://schemas.openxmlformats.org/officeDocument/2006/relationships/image" Target="../media/image34.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53.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g"/><Relationship Id="rId5" Type="http://schemas.openxmlformats.org/officeDocument/2006/relationships/image" Target="../media/image56.jp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1.emf"/><Relationship Id="rId9" Type="http://schemas.openxmlformats.org/officeDocument/2006/relationships/image" Target="../media/image22.emf"/><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Data Hub</a:t>
            </a:r>
            <a:endParaRPr lang="en-US" dirty="0"/>
          </a:p>
        </p:txBody>
      </p:sp>
      <p:sp>
        <p:nvSpPr>
          <p:cNvPr id="3" name="Content Placeholder 2"/>
          <p:cNvSpPr>
            <a:spLocks noGrp="1"/>
          </p:cNvSpPr>
          <p:nvPr>
            <p:ph idx="1"/>
          </p:nvPr>
        </p:nvSpPr>
        <p:spPr/>
        <p:txBody>
          <a:bodyPr/>
          <a:lstStyle/>
          <a:p>
            <a:r>
              <a:rPr lang="en-US" dirty="0" smtClean="0"/>
              <a:t>End-to-End Data Integration, Processing, and Offload with </a:t>
            </a:r>
            <a:r>
              <a:rPr lang="en-US" dirty="0" err="1" smtClean="0"/>
              <a:t>Hadoop</a:t>
            </a:r>
            <a:endParaRPr lang="en-US" dirty="0" smtClean="0"/>
          </a:p>
          <a:p>
            <a:r>
              <a:rPr lang="en-US" dirty="0" smtClean="0"/>
              <a:t>Andrew </a:t>
            </a:r>
            <a:r>
              <a:rPr lang="en-US" dirty="0" err="1" smtClean="0"/>
              <a:t>Swentzel</a:t>
            </a:r>
            <a:r>
              <a:rPr lang="en-US" dirty="0" smtClean="0"/>
              <a:t> </a:t>
            </a:r>
            <a:r>
              <a:rPr lang="en-US" dirty="0" smtClean="0">
                <a:hlinkClick r:id="rId2"/>
              </a:rPr>
              <a:t>aswentzel@clouderagovt.com</a:t>
            </a:r>
            <a:endParaRPr lang="en-US" dirty="0" smtClean="0"/>
          </a:p>
          <a:p>
            <a:r>
              <a:rPr lang="en-US" dirty="0" smtClean="0"/>
              <a:t>Richard Im </a:t>
            </a:r>
            <a:r>
              <a:rPr lang="en-US" dirty="0" smtClean="0">
                <a:hlinkClick r:id="rId3"/>
              </a:rPr>
              <a:t>rim@clouderagovt.com</a:t>
            </a:r>
            <a:endParaRPr lang="en-US" dirty="0" smtClean="0"/>
          </a:p>
          <a:p>
            <a:r>
              <a:rPr lang="en-US" dirty="0" smtClean="0"/>
              <a:t>Michael Lazar </a:t>
            </a:r>
            <a:r>
              <a:rPr lang="en-US" dirty="0" smtClean="0">
                <a:hlinkClick r:id="rId4"/>
              </a:rPr>
              <a:t>mlazar@clouderagovt.com</a:t>
            </a:r>
            <a:endParaRPr lang="en-US" dirty="0"/>
          </a:p>
          <a:p>
            <a:endParaRPr lang="en-US" dirty="0" smtClean="0"/>
          </a:p>
        </p:txBody>
      </p:sp>
    </p:spTree>
    <p:extLst>
      <p:ext uri="{BB962C8B-B14F-4D97-AF65-F5344CB8AC3E}">
        <p14:creationId xmlns:p14="http://schemas.microsoft.com/office/powerpoint/2010/main" val="65118544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Load the data</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8231330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 Data Sources</a:t>
            </a:r>
            <a:endParaRPr lang="en-US" dirty="0"/>
          </a:p>
        </p:txBody>
      </p:sp>
      <p:sp>
        <p:nvSpPr>
          <p:cNvPr id="3" name="Content Placeholder 2"/>
          <p:cNvSpPr>
            <a:spLocks noGrp="1"/>
          </p:cNvSpPr>
          <p:nvPr>
            <p:ph sz="half" idx="1"/>
          </p:nvPr>
        </p:nvSpPr>
        <p:spPr/>
        <p:txBody>
          <a:bodyPr/>
          <a:lstStyle/>
          <a:p>
            <a:r>
              <a:rPr lang="en-US" dirty="0" smtClean="0"/>
              <a:t>Automated Ingest Tools</a:t>
            </a:r>
          </a:p>
          <a:p>
            <a:r>
              <a:rPr lang="en-US" dirty="0" smtClean="0"/>
              <a:t>Command line</a:t>
            </a:r>
          </a:p>
          <a:p>
            <a:r>
              <a:rPr lang="en-US" dirty="0" smtClean="0"/>
              <a:t>User Data </a:t>
            </a:r>
            <a:r>
              <a:rPr lang="en-US" dirty="0" smtClean="0"/>
              <a:t>– </a:t>
            </a:r>
            <a:r>
              <a:rPr lang="en-US" dirty="0" smtClean="0"/>
              <a:t>Users Files</a:t>
            </a:r>
            <a:endParaRPr lang="en-US" dirty="0" smtClean="0"/>
          </a:p>
          <a:p>
            <a:r>
              <a:rPr lang="en-US" dirty="0" smtClean="0"/>
              <a:t>Schema-on-Read</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8441354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p:cNvGrpSpPr/>
          <p:nvPr/>
        </p:nvGrpSpPr>
        <p:grpSpPr>
          <a:xfrm>
            <a:off x="3451923" y="1447372"/>
            <a:ext cx="5160361" cy="3873619"/>
            <a:chOff x="2700534" y="920182"/>
            <a:chExt cx="6244037" cy="3515308"/>
          </a:xfrm>
        </p:grpSpPr>
        <p:sp>
          <p:nvSpPr>
            <p:cNvPr id="46" name="Rounded Rectangle 45"/>
            <p:cNvSpPr/>
            <p:nvPr/>
          </p:nvSpPr>
          <p:spPr>
            <a:xfrm>
              <a:off x="2700534" y="920182"/>
              <a:ext cx="6244037" cy="3515308"/>
            </a:xfrm>
            <a:prstGeom prst="roundRect">
              <a:avLst>
                <a:gd name="adj" fmla="val 177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7" name="Rounded Rectangle 46"/>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48" name="Rounded Rectangle 47"/>
            <p:cNvSpPr/>
            <p:nvPr/>
          </p:nvSpPr>
          <p:spPr>
            <a:xfrm>
              <a:off x="3761871" y="1343530"/>
              <a:ext cx="854208" cy="808899"/>
            </a:xfrm>
            <a:prstGeom prst="roundRect">
              <a:avLst>
                <a:gd name="adj" fmla="val 487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49" name="Rounded Rectangle 48"/>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50" name="Rounded Rectangle 49"/>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67" name="Rounded Rectangle 66"/>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68" name="Rounded Rectangle 67"/>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69" name="Rounded Rectangle 68"/>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70" name="Rounded Rectangle 69"/>
            <p:cNvSpPr/>
            <p:nvPr/>
          </p:nvSpPr>
          <p:spPr>
            <a:xfrm>
              <a:off x="2859283" y="2537883"/>
              <a:ext cx="5367148" cy="1778000"/>
            </a:xfrm>
            <a:prstGeom prst="roundRect">
              <a:avLst>
                <a:gd name="adj" fmla="val 2855"/>
              </a:avLst>
            </a:prstGeom>
            <a:solidFill>
              <a:schemeClr val="accent5"/>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STORAGE FOR ANY TYPE OF DATA</a:t>
              </a:r>
            </a:p>
            <a:p>
              <a:pPr algn="ctr"/>
              <a:r>
                <a:rPr lang="en-US" sz="1000" dirty="0" smtClean="0">
                  <a:solidFill>
                    <a:schemeClr val="tx1"/>
                  </a:solidFill>
                  <a:latin typeface="Calibri"/>
                  <a:cs typeface="Calibri"/>
                </a:rPr>
                <a:t>UNIFIED, ELASTIC, RESILIENT, SECURE</a:t>
              </a:r>
            </a:p>
            <a:p>
              <a:pPr algn="ctr"/>
              <a:endParaRPr lang="en-US" sz="1000" dirty="0" smtClean="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71" name="Rounded Rectangle 70"/>
            <p:cNvSpPr/>
            <p:nvPr/>
          </p:nvSpPr>
          <p:spPr>
            <a:xfrm>
              <a:off x="8286749" y="1343530"/>
              <a:ext cx="516643" cy="1139320"/>
            </a:xfrm>
            <a:prstGeom prst="roundRect">
              <a:avLst>
                <a:gd name="adj" fmla="val 9200"/>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72" name="Rounded Rectangle 71"/>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85" name="TextBox 84"/>
            <p:cNvSpPr txBox="1"/>
            <p:nvPr/>
          </p:nvSpPr>
          <p:spPr>
            <a:xfrm>
              <a:off x="2787650" y="939800"/>
              <a:ext cx="4229100" cy="279308"/>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86" name="Rounded Rectangle 85"/>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87" name="Rounded Rectangle 86"/>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4" name="Title 3"/>
          <p:cNvSpPr>
            <a:spLocks noGrp="1"/>
          </p:cNvSpPr>
          <p:nvPr>
            <p:ph type="title"/>
          </p:nvPr>
        </p:nvSpPr>
        <p:spPr/>
        <p:txBody>
          <a:bodyPr/>
          <a:lstStyle/>
          <a:p>
            <a:r>
              <a:rPr lang="en-US" dirty="0" smtClean="0"/>
              <a:t>Store and Ingest More Data</a:t>
            </a:r>
            <a:endParaRPr lang="en-US" dirty="0"/>
          </a:p>
        </p:txBody>
      </p:sp>
      <p:sp>
        <p:nvSpPr>
          <p:cNvPr id="3" name="Content Placeholder 2"/>
          <p:cNvSpPr>
            <a:spLocks noGrp="1"/>
          </p:cNvSpPr>
          <p:nvPr>
            <p:ph idx="1"/>
          </p:nvPr>
        </p:nvSpPr>
        <p:spPr>
          <a:xfrm>
            <a:off x="448502" y="1383127"/>
            <a:ext cx="3003421" cy="4734338"/>
          </a:xfrm>
        </p:spPr>
        <p:txBody>
          <a:bodyPr>
            <a:noAutofit/>
          </a:bodyPr>
          <a:lstStyle/>
          <a:p>
            <a:pPr marL="0" indent="0">
              <a:buNone/>
            </a:pPr>
            <a:r>
              <a:rPr lang="en-US" sz="2000" b="1" dirty="0">
                <a:solidFill>
                  <a:schemeClr val="accent5"/>
                </a:solidFill>
              </a:rPr>
              <a:t>Data </a:t>
            </a:r>
            <a:r>
              <a:rPr lang="en-US" sz="2000" b="1" dirty="0" smtClean="0">
                <a:solidFill>
                  <a:schemeClr val="accent5"/>
                </a:solidFill>
              </a:rPr>
              <a:t>Storage</a:t>
            </a:r>
          </a:p>
          <a:p>
            <a:r>
              <a:rPr lang="en-US" sz="2000" dirty="0" smtClean="0">
                <a:solidFill>
                  <a:schemeClr val="tx1"/>
                </a:solidFill>
              </a:rPr>
              <a:t>Store </a:t>
            </a:r>
            <a:r>
              <a:rPr lang="en-US" sz="2000" dirty="0">
                <a:solidFill>
                  <a:schemeClr val="tx1"/>
                </a:solidFill>
              </a:rPr>
              <a:t>any volume or type of data in </a:t>
            </a:r>
            <a:r>
              <a:rPr lang="en-US" sz="2000" dirty="0" smtClean="0">
                <a:solidFill>
                  <a:schemeClr val="tx1"/>
                </a:solidFill>
              </a:rPr>
              <a:t/>
            </a:r>
            <a:br>
              <a:rPr lang="en-US" sz="2000" dirty="0" smtClean="0">
                <a:solidFill>
                  <a:schemeClr val="tx1"/>
                </a:solidFill>
              </a:rPr>
            </a:br>
            <a:r>
              <a:rPr lang="en-US" sz="2000" dirty="0" smtClean="0">
                <a:solidFill>
                  <a:schemeClr val="tx1"/>
                </a:solidFill>
              </a:rPr>
              <a:t>full fidelity</a:t>
            </a:r>
          </a:p>
          <a:p>
            <a:r>
              <a:rPr lang="en-US" sz="2000" dirty="0" smtClean="0">
                <a:solidFill>
                  <a:schemeClr val="tx1"/>
                </a:solidFill>
              </a:rPr>
              <a:t>Storage </a:t>
            </a:r>
            <a:r>
              <a:rPr lang="en-US" sz="2000" dirty="0">
                <a:solidFill>
                  <a:schemeClr val="tx1"/>
                </a:solidFill>
              </a:rPr>
              <a:t>for </a:t>
            </a:r>
            <a:r>
              <a:rPr lang="en-US" sz="2000" dirty="0" smtClean="0">
                <a:solidFill>
                  <a:schemeClr val="tx1"/>
                </a:solidFill>
              </a:rPr>
              <a:t>Replay</a:t>
            </a:r>
          </a:p>
          <a:p>
            <a:pPr marL="0" indent="0">
              <a:buNone/>
            </a:pPr>
            <a:r>
              <a:rPr lang="en-US" sz="2000" b="1" dirty="0">
                <a:solidFill>
                  <a:srgbClr val="F68C2A"/>
                </a:solidFill>
              </a:rPr>
              <a:t>Data </a:t>
            </a:r>
            <a:r>
              <a:rPr lang="en-US" sz="2000" b="1" dirty="0" smtClean="0">
                <a:solidFill>
                  <a:srgbClr val="F68C2A"/>
                </a:solidFill>
              </a:rPr>
              <a:t>Ingestion</a:t>
            </a:r>
          </a:p>
          <a:p>
            <a:r>
              <a:rPr lang="en-US" sz="2000" dirty="0" smtClean="0">
                <a:solidFill>
                  <a:schemeClr val="tx1"/>
                </a:solidFill>
              </a:rPr>
              <a:t>Easily </a:t>
            </a:r>
            <a:r>
              <a:rPr lang="en-US" sz="2000" dirty="0">
                <a:solidFill>
                  <a:schemeClr val="tx1"/>
                </a:solidFill>
              </a:rPr>
              <a:t>integrate data from existing systems (relational, EDW, </a:t>
            </a:r>
            <a:r>
              <a:rPr lang="en-US" sz="2000" dirty="0" err="1">
                <a:solidFill>
                  <a:schemeClr val="tx1"/>
                </a:solidFill>
              </a:rPr>
              <a:t>NoSQL</a:t>
            </a:r>
            <a:r>
              <a:rPr lang="en-US" sz="2000" dirty="0">
                <a:solidFill>
                  <a:schemeClr val="tx1"/>
                </a:solidFill>
              </a:rPr>
              <a:t>, </a:t>
            </a:r>
            <a:r>
              <a:rPr lang="en-US" sz="2000" dirty="0" err="1">
                <a:solidFill>
                  <a:schemeClr val="tx1"/>
                </a:solidFill>
              </a:rPr>
              <a:t>etc</a:t>
            </a:r>
            <a:r>
              <a:rPr lang="en-US" sz="2000" dirty="0" smtClean="0">
                <a:solidFill>
                  <a:schemeClr val="tx1"/>
                </a:solidFill>
              </a:rPr>
              <a:t>)</a:t>
            </a:r>
          </a:p>
          <a:p>
            <a:r>
              <a:rPr lang="en-US" sz="2000" dirty="0" smtClean="0">
                <a:solidFill>
                  <a:schemeClr val="tx1"/>
                </a:solidFill>
              </a:rPr>
              <a:t>Quickly </a:t>
            </a:r>
            <a:r>
              <a:rPr lang="en-US" sz="2000" dirty="0">
                <a:solidFill>
                  <a:schemeClr val="tx1"/>
                </a:solidFill>
              </a:rPr>
              <a:t>ingest multiple data types (schema on read </a:t>
            </a:r>
            <a:r>
              <a:rPr lang="en-US" sz="2000" dirty="0" err="1">
                <a:solidFill>
                  <a:schemeClr val="tx1"/>
                </a:solidFill>
              </a:rPr>
              <a:t>vs</a:t>
            </a:r>
            <a:r>
              <a:rPr lang="en-US" sz="2000" dirty="0">
                <a:solidFill>
                  <a:schemeClr val="tx1"/>
                </a:solidFill>
              </a:rPr>
              <a:t> schema on write</a:t>
            </a:r>
            <a:r>
              <a:rPr lang="en-US" sz="2000" dirty="0" smtClean="0">
                <a:solidFill>
                  <a:schemeClr val="tx1"/>
                </a:solidFill>
              </a:rPr>
              <a:t>)</a:t>
            </a:r>
            <a:endParaRPr lang="en-US" sz="2000" b="1" dirty="0">
              <a:solidFill>
                <a:schemeClr val="tx1"/>
              </a:solidFill>
            </a:endParaRPr>
          </a:p>
          <a:p>
            <a:pPr lvl="1"/>
            <a:endParaRPr lang="en-US" sz="2000" dirty="0">
              <a:solidFill>
                <a:schemeClr val="tx1"/>
              </a:solidFill>
            </a:endParaRPr>
          </a:p>
          <a:p>
            <a:endParaRPr lang="en-US" sz="2000" b="1" dirty="0">
              <a:solidFill>
                <a:schemeClr val="tx1"/>
              </a:solidFill>
            </a:endParaRPr>
          </a:p>
        </p:txBody>
      </p:sp>
      <p:sp>
        <p:nvSpPr>
          <p:cNvPr id="6" name="Left Brace 5"/>
          <p:cNvSpPr/>
          <p:nvPr/>
        </p:nvSpPr>
        <p:spPr>
          <a:xfrm rot="5400000">
            <a:off x="5498608" y="4517753"/>
            <a:ext cx="707148" cy="1849419"/>
          </a:xfrm>
          <a:prstGeom prst="leftBrace">
            <a:avLst>
              <a:gd name="adj1" fmla="val 65508"/>
              <a:gd name="adj2" fmla="val 53188"/>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a:cs typeface="Calibri"/>
            </a:endParaRPr>
          </a:p>
        </p:txBody>
      </p:sp>
      <p:pic>
        <p:nvPicPr>
          <p:cNvPr id="88" name="Picture 87"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443" y="5530276"/>
            <a:ext cx="407768" cy="518979"/>
          </a:xfrm>
          <a:prstGeom prst="rect">
            <a:avLst/>
          </a:prstGeom>
        </p:spPr>
      </p:pic>
      <p:pic>
        <p:nvPicPr>
          <p:cNvPr id="89"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b="39183"/>
          <a:stretch/>
        </p:blipFill>
        <p:spPr>
          <a:xfrm>
            <a:off x="5100499" y="5503105"/>
            <a:ext cx="724378" cy="515487"/>
          </a:xfrm>
          <a:prstGeom prst="rect">
            <a:avLst/>
          </a:prstGeom>
        </p:spPr>
      </p:pic>
      <p:sp>
        <p:nvSpPr>
          <p:cNvPr id="92" name="Shape 319"/>
          <p:cNvSpPr txBox="1"/>
          <p:nvPr/>
        </p:nvSpPr>
        <p:spPr>
          <a:xfrm flipH="1">
            <a:off x="4979184" y="5985972"/>
            <a:ext cx="952499" cy="21404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sp>
        <p:nvSpPr>
          <p:cNvPr id="93" name="Shape 319"/>
          <p:cNvSpPr txBox="1"/>
          <p:nvPr/>
        </p:nvSpPr>
        <p:spPr>
          <a:xfrm flipH="1">
            <a:off x="5908099" y="5985972"/>
            <a:ext cx="952499" cy="21404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Tree>
    <p:extLst>
      <p:ext uri="{BB962C8B-B14F-4D97-AF65-F5344CB8AC3E}">
        <p14:creationId xmlns:p14="http://schemas.microsoft.com/office/powerpoint/2010/main" val="2417609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5291014"/>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7" name="Rectangle 6"/>
          <p:cNvSpPr/>
          <p:nvPr/>
        </p:nvSpPr>
        <p:spPr>
          <a:xfrm>
            <a:off x="560443" y="2460725"/>
            <a:ext cx="3074860" cy="1569660"/>
          </a:xfrm>
          <a:prstGeom prst="rect">
            <a:avLst/>
          </a:prstGeom>
        </p:spPr>
        <p:txBody>
          <a:bodyPr wrap="square">
            <a:spAutoFit/>
          </a:bodyPr>
          <a:lstStyle/>
          <a:p>
            <a:pPr marL="285750" indent="-285750">
              <a:buFont typeface="Arial"/>
              <a:buChar char="•"/>
            </a:pPr>
            <a:r>
              <a:rPr lang="en-US" sz="2400" dirty="0"/>
              <a:t>Design time</a:t>
            </a:r>
          </a:p>
          <a:p>
            <a:pPr marL="285750" indent="-285750">
              <a:buFont typeface="Arial"/>
              <a:buChar char="•"/>
            </a:pPr>
            <a:r>
              <a:rPr lang="en-US" sz="2400" dirty="0"/>
              <a:t>Map data sources</a:t>
            </a:r>
          </a:p>
          <a:p>
            <a:pPr marL="285750" indent="-285750">
              <a:buFont typeface="Arial"/>
              <a:buChar char="•"/>
            </a:pPr>
            <a:r>
              <a:rPr lang="en-US" sz="2400" dirty="0"/>
              <a:t>Extraneous data</a:t>
            </a:r>
          </a:p>
          <a:p>
            <a:pPr marL="285750" indent="-285750">
              <a:buFont typeface="Arial"/>
              <a:buChar char="•"/>
            </a:pPr>
            <a:r>
              <a:rPr lang="en-US" sz="2400" dirty="0"/>
              <a:t>Expensive to change</a:t>
            </a:r>
          </a:p>
        </p:txBody>
      </p:sp>
      <p:sp>
        <p:nvSpPr>
          <p:cNvPr id="8" name="Rectangle 7"/>
          <p:cNvSpPr/>
          <p:nvPr/>
        </p:nvSpPr>
        <p:spPr>
          <a:xfrm>
            <a:off x="455626" y="1279815"/>
            <a:ext cx="3208761" cy="982485"/>
          </a:xfrm>
          <a:prstGeom prst="rect">
            <a:avLst/>
          </a:prstGeom>
          <a:solidFill>
            <a:srgbClr val="85D3E3"/>
          </a:solidFill>
          <a:ln>
            <a:solidFill>
              <a:schemeClr val="bg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Tree>
    <p:extLst>
      <p:ext uri="{BB962C8B-B14F-4D97-AF65-F5344CB8AC3E}">
        <p14:creationId xmlns:p14="http://schemas.microsoft.com/office/powerpoint/2010/main" val="1289370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5291014"/>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3" name="Rectangle 2"/>
          <p:cNvSpPr/>
          <p:nvPr/>
        </p:nvSpPr>
        <p:spPr>
          <a:xfrm>
            <a:off x="455626" y="1279815"/>
            <a:ext cx="3208761" cy="982485"/>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4" y="2502885"/>
            <a:ext cx="3489107" cy="27192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753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5291014"/>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6" y="1279815"/>
            <a:ext cx="3208761" cy="982485"/>
          </a:xfrm>
          <a:prstGeom prst="rect">
            <a:avLst/>
          </a:prstGeom>
          <a:solidFill>
            <a:schemeClr val="accent1">
              <a:lumMod val="60000"/>
              <a:lumOff val="40000"/>
            </a:schemeClr>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9" name="Rectangle 8"/>
          <p:cNvSpPr/>
          <p:nvPr/>
        </p:nvSpPr>
        <p:spPr>
          <a:xfrm>
            <a:off x="5453280" y="2457085"/>
            <a:ext cx="3074860" cy="1938992"/>
          </a:xfrm>
          <a:prstGeom prst="rect">
            <a:avLst/>
          </a:prstGeom>
        </p:spPr>
        <p:txBody>
          <a:bodyPr wrap="square">
            <a:spAutoFit/>
          </a:bodyPr>
          <a:lstStyle/>
          <a:p>
            <a:pPr marL="285750" indent="-285750">
              <a:buFont typeface="Arial"/>
              <a:buChar char="•"/>
            </a:pPr>
            <a:r>
              <a:rPr lang="en-US" sz="2400" dirty="0"/>
              <a:t>Before use</a:t>
            </a:r>
          </a:p>
          <a:p>
            <a:pPr marL="285750" indent="-285750">
              <a:buFont typeface="Arial"/>
              <a:buChar char="•"/>
            </a:pPr>
            <a:r>
              <a:rPr lang="en-US" sz="2400" dirty="0"/>
              <a:t>Multiple schemas</a:t>
            </a:r>
          </a:p>
          <a:p>
            <a:pPr marL="285750" indent="-285750">
              <a:buFont typeface="Arial"/>
              <a:buChar char="•"/>
            </a:pPr>
            <a:r>
              <a:rPr lang="en-US" sz="2400" dirty="0"/>
              <a:t>“Free to change”</a:t>
            </a:r>
          </a:p>
          <a:p>
            <a:pPr marL="285750" indent="-285750">
              <a:buFont typeface="Arial"/>
              <a:buChar char="•"/>
            </a:pPr>
            <a:r>
              <a:rPr lang="en-US" sz="2400" dirty="0"/>
              <a:t>Fast source of data integration </a:t>
            </a:r>
          </a:p>
        </p:txBody>
      </p:sp>
      <p:sp>
        <p:nvSpPr>
          <p:cNvPr id="10" name="Rectangle 9"/>
          <p:cNvSpPr/>
          <p:nvPr/>
        </p:nvSpPr>
        <p:spPr>
          <a:xfrm>
            <a:off x="5348463" y="1276175"/>
            <a:ext cx="3208761" cy="982485"/>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2" name="TextBox 11"/>
          <p:cNvSpPr txBox="1"/>
          <p:nvPr/>
        </p:nvSpPr>
        <p:spPr>
          <a:xfrm>
            <a:off x="4023070" y="315593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4" y="2502885"/>
            <a:ext cx="3489107" cy="27192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304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5291014"/>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6" y="1279815"/>
            <a:ext cx="3208761" cy="982485"/>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10" name="Rectangle 9"/>
          <p:cNvSpPr/>
          <p:nvPr/>
        </p:nvSpPr>
        <p:spPr>
          <a:xfrm>
            <a:off x="5348463" y="1276175"/>
            <a:ext cx="3208761" cy="982485"/>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1" name="TextBox 10"/>
          <p:cNvSpPr txBox="1"/>
          <p:nvPr/>
        </p:nvSpPr>
        <p:spPr>
          <a:xfrm>
            <a:off x="4023070" y="315593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3" name="Picture 2"/>
          <p:cNvPicPr>
            <a:picLocks noChangeAspect="1"/>
          </p:cNvPicPr>
          <p:nvPr/>
        </p:nvPicPr>
        <p:blipFill>
          <a:blip r:embed="rId3"/>
          <a:stretch>
            <a:fillRect/>
          </a:stretch>
        </p:blipFill>
        <p:spPr>
          <a:xfrm>
            <a:off x="5108813" y="2504594"/>
            <a:ext cx="3683775" cy="2715127"/>
          </a:xfrm>
          <a:prstGeom prst="rect">
            <a:avLst/>
          </a:prstGeom>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54" y="2502885"/>
            <a:ext cx="3489107" cy="27192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4622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Data</a:t>
            </a:r>
            <a:endParaRPr lang="en-US" dirty="0"/>
          </a:p>
        </p:txBody>
      </p:sp>
      <p:sp>
        <p:nvSpPr>
          <p:cNvPr id="8" name="Text Placeholder 7"/>
          <p:cNvSpPr>
            <a:spLocks noGrp="1"/>
          </p:cNvSpPr>
          <p:nvPr>
            <p:ph type="body" idx="1"/>
          </p:nvPr>
        </p:nvSpPr>
        <p:spPr/>
        <p:txBody>
          <a:bodyPr/>
          <a:lstStyle/>
          <a:p>
            <a:r>
              <a:rPr lang="en-US" dirty="0" err="1" smtClean="0"/>
              <a:t>finance_data_edh</a:t>
            </a:r>
            <a:endParaRPr lang="en-US" dirty="0"/>
          </a:p>
        </p:txBody>
      </p:sp>
      <p:sp>
        <p:nvSpPr>
          <p:cNvPr id="3" name="Content Placeholder 2"/>
          <p:cNvSpPr>
            <a:spLocks noGrp="1"/>
          </p:cNvSpPr>
          <p:nvPr>
            <p:ph sz="half" idx="2"/>
          </p:nvPr>
        </p:nvSpPr>
        <p:spPr/>
        <p:txBody>
          <a:bodyPr/>
          <a:lstStyle/>
          <a:p>
            <a:r>
              <a:rPr lang="en-US" dirty="0" smtClean="0"/>
              <a:t>Preloaded table of data</a:t>
            </a:r>
          </a:p>
          <a:p>
            <a:r>
              <a:rPr lang="en-US" dirty="0" smtClean="0"/>
              <a:t>Load existing file as table</a:t>
            </a:r>
          </a:p>
          <a:p>
            <a:r>
              <a:rPr lang="en-US" dirty="0" smtClean="0"/>
              <a:t>Upload Working Spreadsheet to Join</a:t>
            </a:r>
          </a:p>
          <a:p>
            <a:r>
              <a:rPr lang="en-US" dirty="0" smtClean="0"/>
              <a:t>Automated import from External Database</a:t>
            </a:r>
            <a:endParaRPr lang="en-US" dirty="0"/>
          </a:p>
        </p:txBody>
      </p:sp>
    </p:spTree>
    <p:extLst>
      <p:ext uri="{BB962C8B-B14F-4D97-AF65-F5344CB8AC3E}">
        <p14:creationId xmlns:p14="http://schemas.microsoft.com/office/powerpoint/2010/main" val="185183334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42835528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All tables loaded and </a:t>
            </a:r>
            <a:r>
              <a:rPr lang="en-US" dirty="0" smtClean="0"/>
              <a:t>available</a:t>
            </a:r>
          </a:p>
          <a:p>
            <a:r>
              <a:rPr lang="en-US" dirty="0" smtClean="0"/>
              <a:t>Loaded From</a:t>
            </a:r>
          </a:p>
          <a:p>
            <a:pPr lvl="1"/>
            <a:r>
              <a:rPr lang="en-US" dirty="0" smtClean="0"/>
              <a:t>RDBMS</a:t>
            </a:r>
          </a:p>
          <a:p>
            <a:pPr lvl="1"/>
            <a:r>
              <a:rPr lang="en-US" dirty="0" smtClean="0"/>
              <a:t>Desktop File</a:t>
            </a:r>
          </a:p>
          <a:p>
            <a:pPr lvl="1"/>
            <a:r>
              <a:rPr lang="en-US" dirty="0" smtClean="0"/>
              <a:t>Direct</a:t>
            </a:r>
            <a:endParaRPr lang="en-US" dirty="0"/>
          </a:p>
        </p:txBody>
      </p:sp>
    </p:spTree>
    <p:extLst>
      <p:ext uri="{BB962C8B-B14F-4D97-AF65-F5344CB8AC3E}">
        <p14:creationId xmlns:p14="http://schemas.microsoft.com/office/powerpoint/2010/main" val="191219551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the Enterprise Data Hub</a:t>
            </a:r>
          </a:p>
          <a:p>
            <a:r>
              <a:rPr lang="en-US" dirty="0" smtClean="0"/>
              <a:t>Presentation and Demonstration</a:t>
            </a:r>
          </a:p>
          <a:p>
            <a:r>
              <a:rPr lang="en-US" dirty="0" smtClean="0"/>
              <a:t>Summary</a:t>
            </a:r>
          </a:p>
        </p:txBody>
      </p:sp>
    </p:spTree>
    <p:extLst>
      <p:ext uri="{BB962C8B-B14F-4D97-AF65-F5344CB8AC3E}">
        <p14:creationId xmlns:p14="http://schemas.microsoft.com/office/powerpoint/2010/main" val="61439245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Transform the data - ETL</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9142689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ETL</a:t>
            </a:r>
            <a:endParaRPr lang="en-US" dirty="0"/>
          </a:p>
        </p:txBody>
      </p:sp>
      <p:sp>
        <p:nvSpPr>
          <p:cNvPr id="3" name="Content Placeholder 2"/>
          <p:cNvSpPr>
            <a:spLocks noGrp="1"/>
          </p:cNvSpPr>
          <p:nvPr>
            <p:ph idx="1"/>
          </p:nvPr>
        </p:nvSpPr>
        <p:spPr/>
        <p:txBody>
          <a:bodyPr/>
          <a:lstStyle/>
          <a:p>
            <a:r>
              <a:rPr lang="en-US" dirty="0" err="1" smtClean="0"/>
              <a:t>Etl</a:t>
            </a:r>
            <a:r>
              <a:rPr lang="en-US" dirty="0" smtClean="0"/>
              <a:t> vendors</a:t>
            </a:r>
          </a:p>
        </p:txBody>
      </p:sp>
    </p:spTree>
    <p:extLst>
      <p:ext uri="{BB962C8B-B14F-4D97-AF65-F5344CB8AC3E}">
        <p14:creationId xmlns:p14="http://schemas.microsoft.com/office/powerpoint/2010/main" val="116183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Cloudera’s Enterprise Data Hub</a:t>
            </a:r>
            <a:endParaRPr lang="en-US" dirty="0"/>
          </a:p>
        </p:txBody>
      </p:sp>
      <p:grpSp>
        <p:nvGrpSpPr>
          <p:cNvPr id="7" name="Group 6"/>
          <p:cNvGrpSpPr/>
          <p:nvPr/>
        </p:nvGrpSpPr>
        <p:grpSpPr>
          <a:xfrm>
            <a:off x="123649" y="990601"/>
            <a:ext cx="8873741" cy="5064615"/>
            <a:chOff x="123648" y="742950"/>
            <a:chExt cx="8873741" cy="3798461"/>
          </a:xfrm>
        </p:grpSpPr>
        <p:grpSp>
          <p:nvGrpSpPr>
            <p:cNvPr id="97" name="Group 96"/>
            <p:cNvGrpSpPr/>
            <p:nvPr/>
          </p:nvGrpSpPr>
          <p:grpSpPr>
            <a:xfrm>
              <a:off x="2940466" y="1689320"/>
              <a:ext cx="3155534" cy="1982805"/>
              <a:chOff x="2940466" y="1689320"/>
              <a:chExt cx="3155534" cy="1982805"/>
            </a:xfrm>
          </p:grpSpPr>
          <p:cxnSp>
            <p:nvCxnSpPr>
              <p:cNvPr id="77" name="Straight Connector 76"/>
              <p:cNvCxnSpPr/>
              <p:nvPr/>
            </p:nvCxnSpPr>
            <p:spPr>
              <a:xfrm flipV="1">
                <a:off x="2940466" y="1689320"/>
                <a:ext cx="3155534" cy="1982805"/>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a:stCxn id="51" idx="3"/>
                <a:endCxn id="33" idx="1"/>
              </p:cNvCxnSpPr>
              <p:nvPr/>
            </p:nvCxnSpPr>
            <p:spPr>
              <a:xfrm>
                <a:off x="2940468" y="2641854"/>
                <a:ext cx="3155532" cy="0"/>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a:off x="2940466" y="1689320"/>
                <a:ext cx="3155534" cy="1982804"/>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123648" y="742950"/>
              <a:ext cx="8873741" cy="3798461"/>
              <a:chOff x="123648" y="742950"/>
              <a:chExt cx="8873741" cy="3798461"/>
            </a:xfrm>
          </p:grpSpPr>
          <p:grpSp>
            <p:nvGrpSpPr>
              <p:cNvPr id="89" name="Group 88"/>
              <p:cNvGrpSpPr/>
              <p:nvPr/>
            </p:nvGrpSpPr>
            <p:grpSpPr>
              <a:xfrm>
                <a:off x="6096000" y="2002150"/>
                <a:ext cx="2901389" cy="1256924"/>
                <a:chOff x="6096000" y="2002150"/>
                <a:chExt cx="2901389" cy="1256924"/>
              </a:xfrm>
            </p:grpSpPr>
            <p:sp>
              <p:nvSpPr>
                <p:cNvPr id="33" name="Rectangle 32"/>
                <p:cNvSpPr/>
                <p:nvPr/>
              </p:nvSpPr>
              <p:spPr>
                <a:xfrm>
                  <a:off x="6096000" y="2024634"/>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6229099" y="2002150"/>
                  <a:ext cx="2300630" cy="807913"/>
                </a:xfrm>
                <a:prstGeom prst="rect">
                  <a:avLst/>
                </a:prstGeom>
                <a:noFill/>
              </p:spPr>
              <p:txBody>
                <a:bodyPr wrap="none" rtlCol="0">
                  <a:spAutoFit/>
                </a:bodyPr>
                <a:lstStyle/>
                <a:p>
                  <a:r>
                    <a:rPr lang="en-US" sz="1600" b="1" dirty="0" smtClean="0">
                      <a:solidFill>
                        <a:schemeClr val="bg2"/>
                      </a:solidFill>
                    </a:rPr>
                    <a:t>Infinite Analytic Storage</a:t>
                  </a:r>
                </a:p>
                <a:p>
                  <a:pPr marL="285750" indent="-285750">
                    <a:buFont typeface="Arial"/>
                    <a:buChar char="•"/>
                  </a:pPr>
                  <a:r>
                    <a:rPr lang="en-US" sz="1600" dirty="0" smtClean="0">
                      <a:solidFill>
                        <a:schemeClr val="bg2"/>
                      </a:solidFill>
                    </a:rPr>
                    <a:t>Multi-Structured Data</a:t>
                  </a:r>
                </a:p>
                <a:p>
                  <a:pPr marL="285750" indent="-285750">
                    <a:buFont typeface="Arial"/>
                    <a:buChar char="•"/>
                  </a:pPr>
                  <a:r>
                    <a:rPr lang="en-US" sz="1600" dirty="0" smtClean="0">
                      <a:solidFill>
                        <a:schemeClr val="bg2"/>
                      </a:solidFill>
                    </a:rPr>
                    <a:t>In-place Analytics</a:t>
                  </a:r>
                </a:p>
                <a:p>
                  <a:pPr marL="285750" indent="-285750">
                    <a:buFont typeface="Arial"/>
                    <a:buChar char="•"/>
                  </a:pPr>
                  <a:r>
                    <a:rPr lang="en-US" sz="1600" dirty="0" smtClean="0">
                      <a:solidFill>
                        <a:schemeClr val="bg2"/>
                      </a:solidFill>
                    </a:rPr>
                    <a:t>Active Archive</a:t>
                  </a:r>
                </a:p>
              </p:txBody>
            </p:sp>
          </p:grpSp>
          <p:grpSp>
            <p:nvGrpSpPr>
              <p:cNvPr id="88" name="Group 87"/>
              <p:cNvGrpSpPr/>
              <p:nvPr/>
            </p:nvGrpSpPr>
            <p:grpSpPr>
              <a:xfrm>
                <a:off x="6096000" y="742950"/>
                <a:ext cx="2901389" cy="1234440"/>
                <a:chOff x="6096000" y="742950"/>
                <a:chExt cx="2901389" cy="1234440"/>
              </a:xfrm>
            </p:grpSpPr>
            <p:sp>
              <p:nvSpPr>
                <p:cNvPr id="34" name="Rectangle 33"/>
                <p:cNvSpPr/>
                <p:nvPr/>
              </p:nvSpPr>
              <p:spPr>
                <a:xfrm>
                  <a:off x="6096000" y="742950"/>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6151011" y="1803369"/>
                  <a:ext cx="562939" cy="116000"/>
                </a:xfrm>
                <a:prstGeom prst="rect">
                  <a:avLst/>
                </a:prstGeom>
              </p:spPr>
            </p:pic>
            <p:pic>
              <p:nvPicPr>
                <p:cNvPr id="36" name="Picture 35"/>
                <p:cNvPicPr>
                  <a:picLocks noChangeAspect="1"/>
                </p:cNvPicPr>
                <p:nvPr/>
              </p:nvPicPr>
              <p:blipFill>
                <a:blip r:embed="rId4"/>
                <a:stretch>
                  <a:fillRect/>
                </a:stretch>
              </p:blipFill>
              <p:spPr>
                <a:xfrm>
                  <a:off x="6735582" y="1797555"/>
                  <a:ext cx="287493" cy="114997"/>
                </a:xfrm>
                <a:prstGeom prst="rect">
                  <a:avLst/>
                </a:prstGeom>
              </p:spPr>
            </p:pic>
            <p:pic>
              <p:nvPicPr>
                <p:cNvPr id="37" name="Picture 36"/>
                <p:cNvPicPr>
                  <a:picLocks noChangeAspect="1"/>
                </p:cNvPicPr>
                <p:nvPr/>
              </p:nvPicPr>
              <p:blipFill>
                <a:blip r:embed="rId5"/>
                <a:stretch>
                  <a:fillRect/>
                </a:stretch>
              </p:blipFill>
              <p:spPr>
                <a:xfrm>
                  <a:off x="7979811" y="1756219"/>
                  <a:ext cx="517713" cy="190294"/>
                </a:xfrm>
                <a:prstGeom prst="rect">
                  <a:avLst/>
                </a:prstGeom>
              </p:spPr>
            </p:pic>
            <p:pic>
              <p:nvPicPr>
                <p:cNvPr id="38" name="Picture 37"/>
                <p:cNvPicPr>
                  <a:picLocks noChangeAspect="1"/>
                </p:cNvPicPr>
                <p:nvPr/>
              </p:nvPicPr>
              <p:blipFill rotWithShape="1">
                <a:blip r:embed="rId6"/>
                <a:srcRect t="8042" b="12662"/>
                <a:stretch/>
              </p:blipFill>
              <p:spPr>
                <a:xfrm>
                  <a:off x="8505076" y="1765056"/>
                  <a:ext cx="427418" cy="151457"/>
                </a:xfrm>
                <a:prstGeom prst="rect">
                  <a:avLst/>
                </a:prstGeom>
              </p:spPr>
            </p:pic>
            <p:pic>
              <p:nvPicPr>
                <p:cNvPr id="43" name="Picture 42"/>
                <p:cNvPicPr>
                  <a:picLocks noChangeAspect="1"/>
                </p:cNvPicPr>
                <p:nvPr/>
              </p:nvPicPr>
              <p:blipFill>
                <a:blip r:embed="rId7"/>
                <a:stretch>
                  <a:fillRect/>
                </a:stretch>
              </p:blipFill>
              <p:spPr>
                <a:xfrm>
                  <a:off x="7069124" y="1756327"/>
                  <a:ext cx="246052" cy="184890"/>
                </a:xfrm>
                <a:prstGeom prst="rect">
                  <a:avLst/>
                </a:prstGeom>
              </p:spPr>
            </p:pic>
            <p:pic>
              <p:nvPicPr>
                <p:cNvPr id="44" name="Picture 43"/>
                <p:cNvPicPr>
                  <a:picLocks noChangeAspect="1"/>
                </p:cNvPicPr>
                <p:nvPr/>
              </p:nvPicPr>
              <p:blipFill>
                <a:blip r:embed="rId8"/>
                <a:stretch>
                  <a:fillRect/>
                </a:stretch>
              </p:blipFill>
              <p:spPr>
                <a:xfrm>
                  <a:off x="7376411" y="1747919"/>
                  <a:ext cx="325755" cy="171450"/>
                </a:xfrm>
                <a:prstGeom prst="rect">
                  <a:avLst/>
                </a:prstGeom>
              </p:spPr>
            </p:pic>
            <p:pic>
              <p:nvPicPr>
                <p:cNvPr id="45" name="Picture 44"/>
                <p:cNvPicPr>
                  <a:picLocks noChangeAspect="1"/>
                </p:cNvPicPr>
                <p:nvPr/>
              </p:nvPicPr>
              <p:blipFill>
                <a:blip r:embed="rId9"/>
                <a:stretch>
                  <a:fillRect/>
                </a:stretch>
              </p:blipFill>
              <p:spPr>
                <a:xfrm>
                  <a:off x="7735934" y="1761748"/>
                  <a:ext cx="177677" cy="177677"/>
                </a:xfrm>
                <a:prstGeom prst="rect">
                  <a:avLst/>
                </a:prstGeom>
              </p:spPr>
            </p:pic>
            <p:sp>
              <p:nvSpPr>
                <p:cNvPr id="48" name="TextBox 47"/>
                <p:cNvSpPr txBox="1"/>
                <p:nvPr/>
              </p:nvSpPr>
              <p:spPr>
                <a:xfrm>
                  <a:off x="6229099" y="742950"/>
                  <a:ext cx="2657098" cy="807914"/>
                </a:xfrm>
                <a:prstGeom prst="rect">
                  <a:avLst/>
                </a:prstGeom>
                <a:noFill/>
              </p:spPr>
              <p:txBody>
                <a:bodyPr wrap="none" rtlCol="0">
                  <a:spAutoFit/>
                </a:bodyPr>
                <a:lstStyle/>
                <a:p>
                  <a:r>
                    <a:rPr lang="en-US" sz="1600" b="1" dirty="0" smtClean="0">
                      <a:solidFill>
                        <a:schemeClr val="bg2"/>
                      </a:solidFill>
                    </a:rPr>
                    <a:t>Flexible Deployment Options</a:t>
                  </a:r>
                </a:p>
                <a:p>
                  <a:pPr marL="285750" indent="-285750">
                    <a:buFont typeface="Arial"/>
                    <a:buChar char="•"/>
                  </a:pPr>
                  <a:r>
                    <a:rPr lang="en-US" sz="1600" dirty="0" smtClean="0">
                      <a:solidFill>
                        <a:schemeClr val="bg2"/>
                      </a:solidFill>
                    </a:rPr>
                    <a:t>On-Premise or Cloud</a:t>
                  </a:r>
                </a:p>
                <a:p>
                  <a:pPr marL="285750" indent="-285750">
                    <a:buFont typeface="Arial"/>
                    <a:buChar char="•"/>
                  </a:pPr>
                  <a:r>
                    <a:rPr lang="en-US" sz="1600" dirty="0" smtClean="0">
                      <a:solidFill>
                        <a:schemeClr val="bg2"/>
                      </a:solidFill>
                    </a:rPr>
                    <a:t>Appliances</a:t>
                  </a:r>
                </a:p>
                <a:p>
                  <a:pPr marL="285750" indent="-285750">
                    <a:buFont typeface="Arial"/>
                    <a:buChar char="•"/>
                  </a:pPr>
                  <a:r>
                    <a:rPr lang="en-US" sz="1600" dirty="0" smtClean="0">
                      <a:solidFill>
                        <a:schemeClr val="bg2"/>
                      </a:solidFill>
                    </a:rPr>
                    <a:t>Engineered Systems</a:t>
                  </a:r>
                </a:p>
              </p:txBody>
            </p:sp>
          </p:grpSp>
          <p:grpSp>
            <p:nvGrpSpPr>
              <p:cNvPr id="90" name="Group 89"/>
              <p:cNvGrpSpPr/>
              <p:nvPr/>
            </p:nvGrpSpPr>
            <p:grpSpPr>
              <a:xfrm>
                <a:off x="6096000" y="3267248"/>
                <a:ext cx="2901389" cy="1274163"/>
                <a:chOff x="6096000" y="3267248"/>
                <a:chExt cx="2901389" cy="1274163"/>
              </a:xfrm>
            </p:grpSpPr>
            <p:sp>
              <p:nvSpPr>
                <p:cNvPr id="32" name="Rectangle 31"/>
                <p:cNvSpPr/>
                <p:nvPr/>
              </p:nvSpPr>
              <p:spPr>
                <a:xfrm>
                  <a:off x="6096000" y="3306971"/>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7233232" y="4316698"/>
                  <a:ext cx="668272" cy="158778"/>
                </a:xfrm>
                <a:prstGeom prst="rect">
                  <a:avLst/>
                </a:prstGeom>
              </p:spPr>
            </p:pic>
            <p:pic>
              <p:nvPicPr>
                <p:cNvPr id="40" name="Picture 39"/>
                <p:cNvPicPr>
                  <a:picLocks noChangeAspect="1"/>
                </p:cNvPicPr>
                <p:nvPr/>
              </p:nvPicPr>
              <p:blipFill>
                <a:blip r:embed="rId11"/>
                <a:stretch>
                  <a:fillRect/>
                </a:stretch>
              </p:blipFill>
              <p:spPr>
                <a:xfrm>
                  <a:off x="6177072" y="4335746"/>
                  <a:ext cx="324066" cy="140221"/>
                </a:xfrm>
                <a:prstGeom prst="rect">
                  <a:avLst/>
                </a:prstGeom>
              </p:spPr>
            </p:pic>
            <p:pic>
              <p:nvPicPr>
                <p:cNvPr id="41" name="Picture 40"/>
                <p:cNvPicPr>
                  <a:picLocks noChangeAspect="1"/>
                </p:cNvPicPr>
                <p:nvPr/>
              </p:nvPicPr>
              <p:blipFill>
                <a:blip r:embed="rId12"/>
                <a:stretch>
                  <a:fillRect/>
                </a:stretch>
              </p:blipFill>
              <p:spPr>
                <a:xfrm>
                  <a:off x="6537663" y="4337245"/>
                  <a:ext cx="607517" cy="137223"/>
                </a:xfrm>
                <a:prstGeom prst="rect">
                  <a:avLst/>
                </a:prstGeom>
              </p:spPr>
            </p:pic>
            <p:sp>
              <p:nvSpPr>
                <p:cNvPr id="46" name="TextBox 45"/>
                <p:cNvSpPr txBox="1"/>
                <p:nvPr/>
              </p:nvSpPr>
              <p:spPr>
                <a:xfrm>
                  <a:off x="6229099" y="3267248"/>
                  <a:ext cx="2146742" cy="807914"/>
                </a:xfrm>
                <a:prstGeom prst="rect">
                  <a:avLst/>
                </a:prstGeom>
                <a:noFill/>
              </p:spPr>
              <p:txBody>
                <a:bodyPr wrap="none" rtlCol="0">
                  <a:spAutoFit/>
                </a:bodyPr>
                <a:lstStyle/>
                <a:p>
                  <a:r>
                    <a:rPr lang="en-US" sz="1600" b="1" dirty="0" smtClean="0">
                      <a:solidFill>
                        <a:schemeClr val="bg2"/>
                      </a:solidFill>
                    </a:rPr>
                    <a:t>Improve IT Operations</a:t>
                  </a:r>
                </a:p>
                <a:p>
                  <a:pPr marL="285750" indent="-285750">
                    <a:buFont typeface="Arial"/>
                    <a:buChar char="•"/>
                  </a:pPr>
                  <a:r>
                    <a:rPr lang="en-US" sz="1600" dirty="0" smtClean="0">
                      <a:solidFill>
                        <a:schemeClr val="bg2"/>
                      </a:solidFill>
                    </a:rPr>
                    <a:t>ETL Acceleration</a:t>
                  </a:r>
                </a:p>
                <a:p>
                  <a:pPr marL="285750" indent="-285750">
                    <a:buFont typeface="Arial"/>
                    <a:buChar char="•"/>
                  </a:pPr>
                  <a:r>
                    <a:rPr lang="en-US" sz="1600" dirty="0" smtClean="0">
                      <a:solidFill>
                        <a:schemeClr val="bg2"/>
                      </a:solidFill>
                    </a:rPr>
                    <a:t>EDW Rationalization</a:t>
                  </a:r>
                </a:p>
                <a:p>
                  <a:pPr marL="285750" indent="-285750">
                    <a:buFont typeface="Arial"/>
                    <a:buChar char="•"/>
                  </a:pPr>
                  <a:r>
                    <a:rPr lang="en-US" sz="1600" dirty="0" smtClean="0">
                      <a:solidFill>
                        <a:schemeClr val="bg2"/>
                      </a:solidFill>
                    </a:rPr>
                    <a:t>Mainframe Offload</a:t>
                  </a:r>
                  <a:endParaRPr lang="en-US" sz="1600" dirty="0">
                    <a:solidFill>
                      <a:schemeClr val="bg2"/>
                    </a:solidFill>
                  </a:endParaRPr>
                </a:p>
              </p:txBody>
            </p:sp>
            <p:pic>
              <p:nvPicPr>
                <p:cNvPr id="49" name="Picture 48"/>
                <p:cNvPicPr>
                  <a:picLocks noChangeAspect="1"/>
                </p:cNvPicPr>
                <p:nvPr/>
              </p:nvPicPr>
              <p:blipFill>
                <a:blip r:embed="rId13"/>
                <a:stretch>
                  <a:fillRect/>
                </a:stretch>
              </p:blipFill>
              <p:spPr>
                <a:xfrm>
                  <a:off x="8451185" y="4283681"/>
                  <a:ext cx="447525" cy="238680"/>
                </a:xfrm>
                <a:prstGeom prst="rect">
                  <a:avLst/>
                </a:prstGeom>
              </p:spPr>
            </p:pic>
          </p:grpSp>
          <p:grpSp>
            <p:nvGrpSpPr>
              <p:cNvPr id="73" name="Group 72"/>
              <p:cNvGrpSpPr/>
              <p:nvPr/>
            </p:nvGrpSpPr>
            <p:grpSpPr>
              <a:xfrm>
                <a:off x="123648" y="3278111"/>
                <a:ext cx="2816820" cy="1263300"/>
                <a:chOff x="427408" y="3384311"/>
                <a:chExt cx="2816820" cy="1263300"/>
              </a:xfrm>
            </p:grpSpPr>
            <p:sp>
              <p:nvSpPr>
                <p:cNvPr id="50" name="Rectangle 49"/>
                <p:cNvSpPr/>
                <p:nvPr/>
              </p:nvSpPr>
              <p:spPr>
                <a:xfrm>
                  <a:off x="427408" y="3413171"/>
                  <a:ext cx="2816820" cy="1234440"/>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14"/>
                <a:stretch>
                  <a:fillRect/>
                </a:stretch>
              </p:blipFill>
              <p:spPr>
                <a:xfrm>
                  <a:off x="472412" y="4459949"/>
                  <a:ext cx="389827" cy="120719"/>
                </a:xfrm>
                <a:prstGeom prst="rect">
                  <a:avLst/>
                </a:prstGeom>
              </p:spPr>
            </p:pic>
            <p:pic>
              <p:nvPicPr>
                <p:cNvPr id="57" name="Picture 56"/>
                <p:cNvPicPr>
                  <a:picLocks noChangeAspect="1"/>
                </p:cNvPicPr>
                <p:nvPr/>
              </p:nvPicPr>
              <p:blipFill>
                <a:blip r:embed="rId15"/>
                <a:stretch>
                  <a:fillRect/>
                </a:stretch>
              </p:blipFill>
              <p:spPr>
                <a:xfrm>
                  <a:off x="1484000" y="4443851"/>
                  <a:ext cx="369188" cy="159213"/>
                </a:xfrm>
                <a:prstGeom prst="rect">
                  <a:avLst/>
                </a:prstGeom>
              </p:spPr>
            </p:pic>
            <p:pic>
              <p:nvPicPr>
                <p:cNvPr id="58" name="Picture 57"/>
                <p:cNvPicPr>
                  <a:picLocks/>
                </p:cNvPicPr>
                <p:nvPr/>
              </p:nvPicPr>
              <p:blipFill>
                <a:blip r:embed="rId16"/>
                <a:stretch>
                  <a:fillRect/>
                </a:stretch>
              </p:blipFill>
              <p:spPr>
                <a:xfrm>
                  <a:off x="870331" y="4460332"/>
                  <a:ext cx="577469" cy="115461"/>
                </a:xfrm>
                <a:prstGeom prst="rect">
                  <a:avLst/>
                </a:prstGeom>
              </p:spPr>
            </p:pic>
            <p:pic>
              <p:nvPicPr>
                <p:cNvPr id="64" name="Picture 63"/>
                <p:cNvPicPr>
                  <a:picLocks noChangeAspect="1"/>
                </p:cNvPicPr>
                <p:nvPr/>
              </p:nvPicPr>
              <p:blipFill rotWithShape="1">
                <a:blip r:embed="rId17">
                  <a:clrChange>
                    <a:clrFrom>
                      <a:srgbClr val="FEFEFB"/>
                    </a:clrFrom>
                    <a:clrTo>
                      <a:srgbClr val="FEFEFB">
                        <a:alpha val="0"/>
                      </a:srgbClr>
                    </a:clrTo>
                  </a:clrChange>
                </a:blip>
                <a:srcRect t="14425" b="17658"/>
                <a:stretch/>
              </p:blipFill>
              <p:spPr>
                <a:xfrm>
                  <a:off x="1881496" y="4395877"/>
                  <a:ext cx="363952" cy="247187"/>
                </a:xfrm>
                <a:prstGeom prst="rect">
                  <a:avLst/>
                </a:prstGeom>
              </p:spPr>
            </p:pic>
            <p:pic>
              <p:nvPicPr>
                <p:cNvPr id="65" name="Picture 64"/>
                <p:cNvPicPr>
                  <a:picLocks noChangeAspect="1"/>
                </p:cNvPicPr>
                <p:nvPr/>
              </p:nvPicPr>
              <p:blipFill>
                <a:blip r:embed="rId18"/>
                <a:stretch>
                  <a:fillRect/>
                </a:stretch>
              </p:blipFill>
              <p:spPr>
                <a:xfrm>
                  <a:off x="2281224" y="4446768"/>
                  <a:ext cx="304800" cy="149860"/>
                </a:xfrm>
                <a:prstGeom prst="rect">
                  <a:avLst/>
                </a:prstGeom>
              </p:spPr>
            </p:pic>
            <p:pic>
              <p:nvPicPr>
                <p:cNvPr id="66" name="Picture 65"/>
                <p:cNvPicPr>
                  <a:picLocks noChangeAspect="1"/>
                </p:cNvPicPr>
                <p:nvPr/>
              </p:nvPicPr>
              <p:blipFill>
                <a:blip r:embed="rId19"/>
                <a:stretch>
                  <a:fillRect/>
                </a:stretch>
              </p:blipFill>
              <p:spPr>
                <a:xfrm>
                  <a:off x="2635857" y="4450578"/>
                  <a:ext cx="500743" cy="146050"/>
                </a:xfrm>
                <a:prstGeom prst="rect">
                  <a:avLst/>
                </a:prstGeom>
              </p:spPr>
            </p:pic>
            <p:sp>
              <p:nvSpPr>
                <p:cNvPr id="68" name="TextBox 67"/>
                <p:cNvSpPr txBox="1"/>
                <p:nvPr/>
              </p:nvSpPr>
              <p:spPr>
                <a:xfrm>
                  <a:off x="459289" y="3384311"/>
                  <a:ext cx="2659702" cy="807914"/>
                </a:xfrm>
                <a:prstGeom prst="rect">
                  <a:avLst/>
                </a:prstGeom>
                <a:noFill/>
              </p:spPr>
              <p:txBody>
                <a:bodyPr wrap="none" rtlCol="0">
                  <a:spAutoFit/>
                </a:bodyPr>
                <a:lstStyle/>
                <a:p>
                  <a:r>
                    <a:rPr lang="en-US" sz="1600" b="1" dirty="0" smtClean="0">
                      <a:solidFill>
                        <a:schemeClr val="bg2"/>
                      </a:solidFill>
                    </a:rPr>
                    <a:t>Advanced Analytics Engine</a:t>
                  </a:r>
                </a:p>
                <a:p>
                  <a:pPr marL="285750" indent="-285750">
                    <a:buFont typeface="Arial"/>
                    <a:buChar char="•"/>
                  </a:pPr>
                  <a:r>
                    <a:rPr lang="en-US" sz="1600" dirty="0" smtClean="0">
                      <a:solidFill>
                        <a:schemeClr val="bg2"/>
                      </a:solidFill>
                    </a:rPr>
                    <a:t>360° Customer View</a:t>
                  </a:r>
                </a:p>
                <a:p>
                  <a:pPr marL="285750" indent="-285750">
                    <a:buFont typeface="Arial"/>
                    <a:buChar char="•"/>
                  </a:pPr>
                  <a:r>
                    <a:rPr lang="en-US" sz="1600" dirty="0" smtClean="0">
                      <a:solidFill>
                        <a:schemeClr val="bg2"/>
                      </a:solidFill>
                    </a:rPr>
                    <a:t>Recommendation Engines</a:t>
                  </a:r>
                </a:p>
                <a:p>
                  <a:pPr marL="285750" indent="-285750">
                    <a:buFont typeface="Arial"/>
                    <a:buChar char="•"/>
                  </a:pPr>
                  <a:r>
                    <a:rPr lang="en-US" sz="1600" dirty="0" smtClean="0">
                      <a:solidFill>
                        <a:schemeClr val="bg2"/>
                      </a:solidFill>
                    </a:rPr>
                    <a:t>Processing &amp; Analytics</a:t>
                  </a:r>
                </a:p>
              </p:txBody>
            </p:sp>
          </p:grpSp>
          <p:grpSp>
            <p:nvGrpSpPr>
              <p:cNvPr id="71" name="Group 70"/>
              <p:cNvGrpSpPr/>
              <p:nvPr/>
            </p:nvGrpSpPr>
            <p:grpSpPr>
              <a:xfrm>
                <a:off x="123648" y="742950"/>
                <a:ext cx="2816820" cy="1234440"/>
                <a:chOff x="427408" y="849150"/>
                <a:chExt cx="2816820" cy="1234440"/>
              </a:xfrm>
            </p:grpSpPr>
            <p:sp>
              <p:nvSpPr>
                <p:cNvPr id="52" name="Rectangle 51"/>
                <p:cNvSpPr/>
                <p:nvPr/>
              </p:nvSpPr>
              <p:spPr>
                <a:xfrm>
                  <a:off x="427408" y="849150"/>
                  <a:ext cx="2816820" cy="1234440"/>
                </a:xfrm>
                <a:prstGeom prst="rect">
                  <a:avLst/>
                </a:prstGeom>
                <a:solidFill>
                  <a:srgbClr val="FFFFFF"/>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0"/>
                <a:stretch>
                  <a:fillRect/>
                </a:stretch>
              </p:blipFill>
              <p:spPr>
                <a:xfrm>
                  <a:off x="1920679" y="1883755"/>
                  <a:ext cx="554961" cy="100119"/>
                </a:xfrm>
                <a:prstGeom prst="rect">
                  <a:avLst/>
                </a:prstGeom>
              </p:spPr>
            </p:pic>
            <p:pic>
              <p:nvPicPr>
                <p:cNvPr id="54" name="Picture 53"/>
                <p:cNvPicPr>
                  <a:picLocks noChangeAspect="1"/>
                </p:cNvPicPr>
                <p:nvPr/>
              </p:nvPicPr>
              <p:blipFill>
                <a:blip r:embed="rId21"/>
                <a:stretch>
                  <a:fillRect/>
                </a:stretch>
              </p:blipFill>
              <p:spPr>
                <a:xfrm>
                  <a:off x="492412" y="1887948"/>
                  <a:ext cx="676396" cy="115926"/>
                </a:xfrm>
                <a:prstGeom prst="rect">
                  <a:avLst/>
                </a:prstGeom>
              </p:spPr>
            </p:pic>
            <p:pic>
              <p:nvPicPr>
                <p:cNvPr id="55" name="Picture 54"/>
                <p:cNvPicPr>
                  <a:picLocks noChangeAspect="1"/>
                </p:cNvPicPr>
                <p:nvPr/>
              </p:nvPicPr>
              <p:blipFill>
                <a:blip r:embed="rId22"/>
                <a:stretch>
                  <a:fillRect/>
                </a:stretch>
              </p:blipFill>
              <p:spPr>
                <a:xfrm>
                  <a:off x="1162290" y="1856058"/>
                  <a:ext cx="696682" cy="157109"/>
                </a:xfrm>
                <a:prstGeom prst="rect">
                  <a:avLst/>
                </a:prstGeom>
              </p:spPr>
            </p:pic>
            <p:pic>
              <p:nvPicPr>
                <p:cNvPr id="59" name="Picture 58"/>
                <p:cNvPicPr>
                  <a:picLocks noChangeAspect="1"/>
                </p:cNvPicPr>
                <p:nvPr/>
              </p:nvPicPr>
              <p:blipFill>
                <a:blip r:embed="rId23"/>
                <a:stretch>
                  <a:fillRect/>
                </a:stretch>
              </p:blipFill>
              <p:spPr>
                <a:xfrm>
                  <a:off x="2512000" y="1832419"/>
                  <a:ext cx="612200" cy="213206"/>
                </a:xfrm>
                <a:prstGeom prst="rect">
                  <a:avLst/>
                </a:prstGeom>
              </p:spPr>
            </p:pic>
            <p:sp>
              <p:nvSpPr>
                <p:cNvPr id="69" name="TextBox 68"/>
                <p:cNvSpPr txBox="1"/>
                <p:nvPr/>
              </p:nvSpPr>
              <p:spPr>
                <a:xfrm>
                  <a:off x="459289" y="849150"/>
                  <a:ext cx="2784937" cy="807914"/>
                </a:xfrm>
                <a:prstGeom prst="rect">
                  <a:avLst/>
                </a:prstGeom>
                <a:noFill/>
                <a:ln>
                  <a:noFill/>
                </a:ln>
              </p:spPr>
              <p:txBody>
                <a:bodyPr wrap="none" rtlCol="0">
                  <a:spAutoFit/>
                </a:bodyPr>
                <a:lstStyle/>
                <a:p>
                  <a:r>
                    <a:rPr lang="en-US" sz="1600" b="1" dirty="0" smtClean="0">
                      <a:solidFill>
                        <a:schemeClr val="bg2"/>
                      </a:solidFill>
                    </a:rPr>
                    <a:t>Integration with Over 200 ISVs</a:t>
                  </a:r>
                </a:p>
                <a:p>
                  <a:pPr marL="285750" indent="-285750">
                    <a:buFont typeface="Arial"/>
                    <a:buChar char="•"/>
                  </a:pPr>
                  <a:r>
                    <a:rPr lang="en-US" sz="1600" dirty="0" smtClean="0">
                      <a:solidFill>
                        <a:schemeClr val="bg2"/>
                      </a:solidFill>
                    </a:rPr>
                    <a:t>Self-Service BI</a:t>
                  </a:r>
                </a:p>
                <a:p>
                  <a:pPr marL="285750" indent="-285750">
                    <a:buFont typeface="Arial"/>
                    <a:buChar char="•"/>
                  </a:pPr>
                  <a:r>
                    <a:rPr lang="en-US" sz="1600" dirty="0" smtClean="0">
                      <a:solidFill>
                        <a:schemeClr val="bg2"/>
                      </a:solidFill>
                    </a:rPr>
                    <a:t>Data Exploration</a:t>
                  </a:r>
                </a:p>
                <a:p>
                  <a:pPr marL="285750" indent="-285750">
                    <a:buFont typeface="Arial"/>
                    <a:buChar char="•"/>
                  </a:pPr>
                  <a:r>
                    <a:rPr lang="en-US" sz="1600" dirty="0" smtClean="0">
                      <a:solidFill>
                        <a:schemeClr val="bg2"/>
                      </a:solidFill>
                    </a:rPr>
                    <a:t>Visualization</a:t>
                  </a:r>
                  <a:endParaRPr lang="en-US" sz="1600" dirty="0">
                    <a:solidFill>
                      <a:schemeClr val="bg2"/>
                    </a:solidFill>
                  </a:endParaRPr>
                </a:p>
              </p:txBody>
            </p:sp>
          </p:grpSp>
          <p:grpSp>
            <p:nvGrpSpPr>
              <p:cNvPr id="72" name="Group 71"/>
              <p:cNvGrpSpPr/>
              <p:nvPr/>
            </p:nvGrpSpPr>
            <p:grpSpPr>
              <a:xfrm>
                <a:off x="123648" y="2002150"/>
                <a:ext cx="2816820" cy="1256924"/>
                <a:chOff x="427408" y="2108350"/>
                <a:chExt cx="2816820" cy="1256924"/>
              </a:xfrm>
            </p:grpSpPr>
            <p:sp>
              <p:nvSpPr>
                <p:cNvPr id="51" name="Rectangle 50"/>
                <p:cNvSpPr/>
                <p:nvPr/>
              </p:nvSpPr>
              <p:spPr>
                <a:xfrm>
                  <a:off x="427408" y="2130834"/>
                  <a:ext cx="2816820"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p:cNvPicPr>
                  <a:picLocks noChangeAspect="1"/>
                </p:cNvPicPr>
                <p:nvPr/>
              </p:nvPicPr>
              <p:blipFill>
                <a:blip r:embed="rId24"/>
                <a:stretch>
                  <a:fillRect/>
                </a:stretch>
              </p:blipFill>
              <p:spPr>
                <a:xfrm>
                  <a:off x="1085809" y="3151467"/>
                  <a:ext cx="555331" cy="129577"/>
                </a:xfrm>
                <a:prstGeom prst="rect">
                  <a:avLst/>
                </a:prstGeom>
              </p:spPr>
            </p:pic>
            <p:pic>
              <p:nvPicPr>
                <p:cNvPr id="62" name="Picture 61"/>
                <p:cNvPicPr>
                  <a:picLocks noChangeAspect="1"/>
                </p:cNvPicPr>
                <p:nvPr/>
              </p:nvPicPr>
              <p:blipFill>
                <a:blip r:embed="rId25"/>
                <a:stretch>
                  <a:fillRect/>
                </a:stretch>
              </p:blipFill>
              <p:spPr>
                <a:xfrm>
                  <a:off x="1724716" y="3163435"/>
                  <a:ext cx="512088" cy="105640"/>
                </a:xfrm>
                <a:prstGeom prst="rect">
                  <a:avLst/>
                </a:prstGeom>
              </p:spPr>
            </p:pic>
            <p:pic>
              <p:nvPicPr>
                <p:cNvPr id="63" name="Picture 62"/>
                <p:cNvPicPr>
                  <a:picLocks noChangeAspect="1"/>
                </p:cNvPicPr>
                <p:nvPr/>
              </p:nvPicPr>
              <p:blipFill>
                <a:blip r:embed="rId26"/>
                <a:stretch>
                  <a:fillRect/>
                </a:stretch>
              </p:blipFill>
              <p:spPr>
                <a:xfrm>
                  <a:off x="690012" y="3158408"/>
                  <a:ext cx="319597" cy="115694"/>
                </a:xfrm>
                <a:prstGeom prst="rect">
                  <a:avLst/>
                </a:prstGeom>
              </p:spPr>
            </p:pic>
            <p:sp>
              <p:nvSpPr>
                <p:cNvPr id="67" name="TextBox 66"/>
                <p:cNvSpPr txBox="1"/>
                <p:nvPr/>
              </p:nvSpPr>
              <p:spPr>
                <a:xfrm>
                  <a:off x="459289" y="2108350"/>
                  <a:ext cx="2447705" cy="807913"/>
                </a:xfrm>
                <a:prstGeom prst="rect">
                  <a:avLst/>
                </a:prstGeom>
                <a:noFill/>
              </p:spPr>
              <p:txBody>
                <a:bodyPr wrap="none" rtlCol="0">
                  <a:spAutoFit/>
                </a:bodyPr>
                <a:lstStyle/>
                <a:p>
                  <a:r>
                    <a:rPr lang="en-US" sz="1600" b="1" dirty="0" smtClean="0">
                      <a:solidFill>
                        <a:schemeClr val="bg2"/>
                      </a:solidFill>
                    </a:rPr>
                    <a:t>Powerful Security Solution</a:t>
                  </a:r>
                </a:p>
                <a:p>
                  <a:pPr marL="285750" indent="-285750">
                    <a:buFont typeface="Arial"/>
                    <a:buChar char="•"/>
                  </a:pPr>
                  <a:r>
                    <a:rPr lang="en-US" sz="1600" dirty="0" smtClean="0">
                      <a:solidFill>
                        <a:schemeClr val="bg2"/>
                      </a:solidFill>
                    </a:rPr>
                    <a:t>Risk Analysis</a:t>
                  </a:r>
                </a:p>
                <a:p>
                  <a:pPr marL="285750" indent="-285750">
                    <a:buFont typeface="Arial"/>
                    <a:buChar char="•"/>
                  </a:pPr>
                  <a:r>
                    <a:rPr lang="en-US" sz="1600" dirty="0" smtClean="0">
                      <a:solidFill>
                        <a:schemeClr val="bg2"/>
                      </a:solidFill>
                    </a:rPr>
                    <a:t>Fraud Prevention</a:t>
                  </a:r>
                </a:p>
                <a:p>
                  <a:pPr marL="285750" indent="-285750">
                    <a:buFont typeface="Arial"/>
                    <a:buChar char="•"/>
                  </a:pPr>
                  <a:r>
                    <a:rPr lang="en-US" sz="1600" dirty="0" smtClean="0">
                      <a:solidFill>
                        <a:schemeClr val="bg2"/>
                      </a:solidFill>
                    </a:rPr>
                    <a:t>Compliance</a:t>
                  </a:r>
                </a:p>
              </p:txBody>
            </p:sp>
            <p:pic>
              <p:nvPicPr>
                <p:cNvPr id="70" name="Picture 69"/>
                <p:cNvPicPr>
                  <a:picLocks noChangeAspect="1"/>
                </p:cNvPicPr>
                <p:nvPr/>
              </p:nvPicPr>
              <p:blipFill>
                <a:blip r:embed="rId27"/>
                <a:stretch>
                  <a:fillRect/>
                </a:stretch>
              </p:blipFill>
              <p:spPr>
                <a:xfrm>
                  <a:off x="2316730" y="3164946"/>
                  <a:ext cx="501630" cy="141695"/>
                </a:xfrm>
                <a:prstGeom prst="rect">
                  <a:avLst/>
                </a:prstGeom>
              </p:spPr>
            </p:pic>
          </p:grpSp>
          <p:pic>
            <p:nvPicPr>
              <p:cNvPr id="74" name="Picture 73"/>
              <p:cNvPicPr>
                <a:picLocks noChangeAspect="1"/>
              </p:cNvPicPr>
              <p:nvPr/>
            </p:nvPicPr>
            <p:blipFill>
              <a:blip r:embed="rId28"/>
              <a:stretch>
                <a:fillRect/>
              </a:stretch>
            </p:blipFill>
            <p:spPr>
              <a:xfrm>
                <a:off x="7950200" y="4350728"/>
                <a:ext cx="474337" cy="122537"/>
              </a:xfrm>
              <a:prstGeom prst="rect">
                <a:avLst/>
              </a:prstGeom>
            </p:spPr>
          </p:pic>
        </p:grpSp>
      </p:grpSp>
      <p:grpSp>
        <p:nvGrpSpPr>
          <p:cNvPr id="5" name="Group 4"/>
          <p:cNvGrpSpPr/>
          <p:nvPr/>
        </p:nvGrpSpPr>
        <p:grpSpPr>
          <a:xfrm>
            <a:off x="3102101" y="1884100"/>
            <a:ext cx="2902502" cy="2853625"/>
            <a:chOff x="4584870" y="903978"/>
            <a:chExt cx="3657490" cy="3657490"/>
          </a:xfrm>
        </p:grpSpPr>
        <p:sp>
          <p:nvSpPr>
            <p:cNvPr id="80" name="Oval 79"/>
            <p:cNvSpPr/>
            <p:nvPr/>
          </p:nvSpPr>
          <p:spPr>
            <a:xfrm>
              <a:off x="4653044" y="973150"/>
              <a:ext cx="3522132" cy="3522132"/>
            </a:xfrm>
            <a:prstGeom prst="ellipse">
              <a:avLst/>
            </a:prstGeom>
            <a:gradFill>
              <a:gsLst>
                <a:gs pos="29000">
                  <a:srgbClr val="00293E"/>
                </a:gs>
                <a:gs pos="100000">
                  <a:srgbClr val="008AC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Oval 80"/>
            <p:cNvSpPr/>
            <p:nvPr/>
          </p:nvSpPr>
          <p:spPr>
            <a:xfrm rot="10800000">
              <a:off x="5038279" y="1362791"/>
              <a:ext cx="2743198" cy="2743198"/>
            </a:xfrm>
            <a:prstGeom prst="ellipse">
              <a:avLst/>
            </a:prstGeom>
            <a:gradFill flip="none" rotWithShape="1">
              <a:gsLst>
                <a:gs pos="32000">
                  <a:srgbClr val="003D5C">
                    <a:alpha val="56000"/>
                  </a:srgbClr>
                </a:gs>
                <a:gs pos="100000">
                  <a:srgbClr val="008AC6">
                    <a:alpha val="56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Oval 81"/>
            <p:cNvSpPr/>
            <p:nvPr/>
          </p:nvSpPr>
          <p:spPr>
            <a:xfrm>
              <a:off x="5153091" y="1464731"/>
              <a:ext cx="2522040" cy="2522040"/>
            </a:xfrm>
            <a:prstGeom prst="ellipse">
              <a:avLst/>
            </a:prstGeom>
            <a:gradFill flip="none" rotWithShape="1">
              <a:gsLst>
                <a:gs pos="0">
                  <a:srgbClr val="00293E">
                    <a:alpha val="86000"/>
                  </a:srgbClr>
                </a:gs>
                <a:gs pos="92000">
                  <a:srgbClr val="008AC6">
                    <a:alpha val="8600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Minus 82"/>
            <p:cNvSpPr/>
            <p:nvPr/>
          </p:nvSpPr>
          <p:spPr>
            <a:xfrm rot="18900000">
              <a:off x="6583745" y="1870615"/>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4" name="Minus 83"/>
            <p:cNvSpPr/>
            <p:nvPr/>
          </p:nvSpPr>
          <p:spPr>
            <a:xfrm rot="2747789">
              <a:off x="5186744" y="1866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5" name="Minus 84"/>
            <p:cNvSpPr/>
            <p:nvPr/>
          </p:nvSpPr>
          <p:spPr>
            <a:xfrm rot="18900000">
              <a:off x="5190977" y="3263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6" name="Minus 85"/>
            <p:cNvSpPr/>
            <p:nvPr/>
          </p:nvSpPr>
          <p:spPr>
            <a:xfrm rot="2747789">
              <a:off x="6583742" y="3263382"/>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rot="5400000">
              <a:off x="6531024" y="2516137"/>
              <a:ext cx="1063220" cy="47575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GOVERNED</a:t>
              </a:r>
              <a:endParaRPr lang="en-US" sz="1600" b="1" cap="none" spc="-150" dirty="0">
                <a:ln w="12700">
                  <a:noFill/>
                  <a:prstDash val="solid"/>
                </a:ln>
                <a:solidFill>
                  <a:srgbClr val="FFFFFF"/>
                </a:solidFill>
              </a:endParaRPr>
            </a:p>
          </p:txBody>
        </p:sp>
        <p:sp>
          <p:nvSpPr>
            <p:cNvPr id="91" name="Rectangle 90"/>
            <p:cNvSpPr/>
            <p:nvPr/>
          </p:nvSpPr>
          <p:spPr>
            <a:xfrm rot="16200000">
              <a:off x="5186300" y="2499145"/>
              <a:ext cx="1126795" cy="509737"/>
            </a:xfrm>
            <a:prstGeom prst="rect">
              <a:avLst/>
            </a:prstGeom>
            <a:noFill/>
            <a:ln>
              <a:noFill/>
            </a:ln>
          </p:spPr>
          <p:txBody>
            <a:bodyPr wrap="none" lIns="91440" tIns="45720" rIns="91440" bIns="45720">
              <a:prstTxWarp prst="textButton">
                <a:avLst>
                  <a:gd name="adj" fmla="val 10799997"/>
                </a:avLst>
              </a:prstTxWarp>
              <a:spAutoFit/>
            </a:bodyPr>
            <a:lstStyle/>
            <a:p>
              <a:pPr algn="ctr"/>
              <a:r>
                <a:rPr lang="en-US" sz="1600" b="1" cap="none" spc="-150" dirty="0" smtClean="0">
                  <a:ln w="12700">
                    <a:noFill/>
                    <a:prstDash val="solid"/>
                  </a:ln>
                  <a:solidFill>
                    <a:srgbClr val="FFFFFF"/>
                  </a:solidFill>
                </a:rPr>
                <a:t>MANAGED</a:t>
              </a:r>
              <a:endParaRPr lang="en-US" sz="1600" b="1" cap="none" spc="-150" dirty="0">
                <a:ln w="12700">
                  <a:noFill/>
                  <a:prstDash val="solid"/>
                </a:ln>
                <a:solidFill>
                  <a:srgbClr val="FFFFFF"/>
                </a:solidFill>
              </a:endParaRPr>
            </a:p>
          </p:txBody>
        </p:sp>
        <p:sp>
          <p:nvSpPr>
            <p:cNvPr id="92" name="Rectangle 91"/>
            <p:cNvSpPr/>
            <p:nvPr/>
          </p:nvSpPr>
          <p:spPr>
            <a:xfrm>
              <a:off x="5762654" y="2704038"/>
              <a:ext cx="1295949" cy="984856"/>
            </a:xfrm>
            <a:prstGeom prst="rect">
              <a:avLst/>
            </a:prstGeom>
            <a:noFill/>
            <a:ln>
              <a:noFill/>
            </a:ln>
          </p:spPr>
          <p:txBody>
            <a:bodyPr wrap="none" lIns="91440" tIns="45720" rIns="91440" bIns="45720">
              <a:prstTxWarp prst="textArchDown">
                <a:avLst/>
              </a:prstTxWarp>
              <a:spAutoFit/>
            </a:bodyPr>
            <a:lstStyle/>
            <a:p>
              <a:pPr algn="ctr"/>
              <a:r>
                <a:rPr lang="en-US" sz="1600" b="1" cap="none" dirty="0" smtClean="0">
                  <a:ln w="12700">
                    <a:noFill/>
                    <a:prstDash val="solid"/>
                  </a:ln>
                  <a:solidFill>
                    <a:srgbClr val="FFFFFF"/>
                  </a:solidFill>
                </a:rPr>
                <a:t>SECURE</a:t>
              </a:r>
              <a:endParaRPr lang="en-US" sz="1600" b="1" cap="none" dirty="0">
                <a:ln w="12700">
                  <a:noFill/>
                  <a:prstDash val="solid"/>
                </a:ln>
                <a:solidFill>
                  <a:srgbClr val="FFFFFF"/>
                </a:solidFill>
              </a:endParaRPr>
            </a:p>
          </p:txBody>
        </p:sp>
        <p:sp>
          <p:nvSpPr>
            <p:cNvPr id="93" name="Rectangle 92"/>
            <p:cNvSpPr/>
            <p:nvPr/>
          </p:nvSpPr>
          <p:spPr>
            <a:xfrm>
              <a:off x="5918167" y="1840126"/>
              <a:ext cx="959002" cy="44923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OPEN</a:t>
              </a:r>
              <a:endParaRPr lang="en-US" sz="1600" b="1" cap="none" spc="-150" dirty="0">
                <a:ln w="12700">
                  <a:noFill/>
                  <a:prstDash val="solid"/>
                </a:ln>
                <a:solidFill>
                  <a:srgbClr val="FFFFFF"/>
                </a:solidFill>
              </a:endParaRPr>
            </a:p>
          </p:txBody>
        </p:sp>
        <p:grpSp>
          <p:nvGrpSpPr>
            <p:cNvPr id="94" name="Group 93"/>
            <p:cNvGrpSpPr/>
            <p:nvPr/>
          </p:nvGrpSpPr>
          <p:grpSpPr>
            <a:xfrm>
              <a:off x="5783344" y="2103450"/>
              <a:ext cx="1261533" cy="1261533"/>
              <a:chOff x="5781415" y="2108919"/>
              <a:chExt cx="1261533" cy="1261533"/>
            </a:xfrm>
          </p:grpSpPr>
          <p:sp>
            <p:nvSpPr>
              <p:cNvPr id="95" name="Oval 94"/>
              <p:cNvSpPr/>
              <p:nvPr/>
            </p:nvSpPr>
            <p:spPr>
              <a:xfrm>
                <a:off x="5781415" y="2108919"/>
                <a:ext cx="1261533" cy="126153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6" name="Oval 95"/>
              <p:cNvSpPr/>
              <p:nvPr/>
            </p:nvSpPr>
            <p:spPr>
              <a:xfrm>
                <a:off x="5843892" y="2163998"/>
                <a:ext cx="1140436" cy="114043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8" name="TextBox 97"/>
              <p:cNvSpPr txBox="1"/>
              <p:nvPr/>
            </p:nvSpPr>
            <p:spPr>
              <a:xfrm>
                <a:off x="5842095" y="2513977"/>
                <a:ext cx="1153807" cy="382501"/>
              </a:xfrm>
              <a:prstGeom prst="rect">
                <a:avLst/>
              </a:prstGeom>
              <a:noFill/>
            </p:spPr>
            <p:txBody>
              <a:bodyPr wrap="none" rtlCol="0">
                <a:spAutoFit/>
              </a:bodyPr>
              <a:lstStyle/>
              <a:p>
                <a:pPr algn="ctr">
                  <a:lnSpc>
                    <a:spcPct val="70000"/>
                  </a:lnSpc>
                </a:pPr>
                <a:r>
                  <a:rPr lang="en-US" sz="1400" spc="-80" dirty="0" smtClean="0"/>
                  <a:t>APACHE</a:t>
                </a:r>
              </a:p>
              <a:p>
                <a:pPr algn="ctr">
                  <a:lnSpc>
                    <a:spcPct val="70000"/>
                  </a:lnSpc>
                </a:pPr>
                <a:r>
                  <a:rPr lang="en-US" sz="1400" spc="-80" dirty="0" smtClean="0"/>
                  <a:t>  HADOOP</a:t>
                </a:r>
                <a:r>
                  <a:rPr lang="en-US" sz="1400" spc="-80" baseline="30000" dirty="0" smtClean="0"/>
                  <a:t>™</a:t>
                </a:r>
                <a:endParaRPr lang="en-US" sz="1400" spc="-80" baseline="30000" dirty="0"/>
              </a:p>
            </p:txBody>
          </p:sp>
        </p:grpSp>
        <p:grpSp>
          <p:nvGrpSpPr>
            <p:cNvPr id="99" name="Group 98"/>
            <p:cNvGrpSpPr/>
            <p:nvPr/>
          </p:nvGrpSpPr>
          <p:grpSpPr>
            <a:xfrm>
              <a:off x="4584870" y="2577200"/>
              <a:ext cx="3657490" cy="311044"/>
              <a:chOff x="4584870" y="2559155"/>
              <a:chExt cx="3657490" cy="364067"/>
            </a:xfrm>
            <a:solidFill>
              <a:schemeClr val="bg1">
                <a:lumMod val="65000"/>
              </a:schemeClr>
            </a:solidFill>
          </p:grpSpPr>
          <p:sp>
            <p:nvSpPr>
              <p:cNvPr id="100" name="Minus 99"/>
              <p:cNvSpPr/>
              <p:nvPr/>
            </p:nvSpPr>
            <p:spPr>
              <a:xfrm rot="47789">
                <a:off x="7717537" y="25845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1" name="Minus 100"/>
              <p:cNvSpPr/>
              <p:nvPr/>
            </p:nvSpPr>
            <p:spPr>
              <a:xfrm rot="47789">
                <a:off x="4584870" y="25591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grpSp>
        <p:sp>
          <p:nvSpPr>
            <p:cNvPr id="102" name="Minus 101"/>
            <p:cNvSpPr/>
            <p:nvPr/>
          </p:nvSpPr>
          <p:spPr>
            <a:xfrm rot="16247789">
              <a:off x="6162427" y="1016744"/>
              <a:ext cx="524823" cy="299291"/>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3" name="Minus 102"/>
            <p:cNvSpPr/>
            <p:nvPr/>
          </p:nvSpPr>
          <p:spPr>
            <a:xfrm rot="16247789">
              <a:off x="6139980" y="4149411"/>
              <a:ext cx="524823" cy="299291"/>
            </a:xfrm>
            <a:prstGeom prst="mathMinus">
              <a:avLst/>
            </a:prstGeom>
            <a:solidFill>
              <a:schemeClr val="bg1">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4" name="Rectangle 103"/>
            <p:cNvSpPr/>
            <p:nvPr/>
          </p:nvSpPr>
          <p:spPr>
            <a:xfrm rot="2825483">
              <a:off x="6658810" y="1619499"/>
              <a:ext cx="1398010"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cap="none" dirty="0" smtClean="0">
                  <a:ln w="12700">
                    <a:noFill/>
                    <a:prstDash val="solid"/>
                  </a:ln>
                  <a:solidFill>
                    <a:srgbClr val="FFFFFF"/>
                  </a:solidFill>
                </a:rPr>
                <a:t>SELF-SERVICE BI</a:t>
              </a:r>
              <a:endParaRPr lang="en-US" sz="1300" b="1" cap="none" dirty="0">
                <a:ln w="12700">
                  <a:noFill/>
                  <a:prstDash val="solid"/>
                </a:ln>
                <a:solidFill>
                  <a:srgbClr val="FFFFFF"/>
                </a:solidFill>
              </a:endParaRPr>
            </a:p>
          </p:txBody>
        </p:sp>
        <p:sp>
          <p:nvSpPr>
            <p:cNvPr id="105" name="Rectangle 104"/>
            <p:cNvSpPr/>
            <p:nvPr/>
          </p:nvSpPr>
          <p:spPr>
            <a:xfrm rot="18908693">
              <a:off x="4797749" y="1601843"/>
              <a:ext cx="1386174"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dirty="0" smtClean="0">
                  <a:ln w="12700">
                    <a:noFill/>
                    <a:prstDash val="solid"/>
                  </a:ln>
                  <a:solidFill>
                    <a:srgbClr val="FFFFFF"/>
                  </a:solidFill>
                </a:rPr>
                <a:t>ACTIVE ARCHIVE</a:t>
              </a:r>
              <a:endParaRPr lang="en-US" sz="1300" b="1" cap="none" dirty="0">
                <a:ln w="12700">
                  <a:noFill/>
                  <a:prstDash val="solid"/>
                </a:ln>
                <a:solidFill>
                  <a:srgbClr val="FFFFFF"/>
                </a:solidFill>
              </a:endParaRPr>
            </a:p>
          </p:txBody>
        </p:sp>
        <p:sp>
          <p:nvSpPr>
            <p:cNvPr id="106" name="Rectangle 105"/>
            <p:cNvSpPr/>
            <p:nvPr/>
          </p:nvSpPr>
          <p:spPr>
            <a:xfrm rot="2851936">
              <a:off x="4619212" y="2971406"/>
              <a:ext cx="2071697" cy="984856"/>
            </a:xfrm>
            <a:prstGeom prst="rect">
              <a:avLst/>
            </a:prstGeom>
            <a:noFill/>
            <a:ln>
              <a:noFill/>
            </a:ln>
          </p:spPr>
          <p:txBody>
            <a:bodyPr wrap="none" lIns="91440" tIns="45720" rIns="91440" bIns="45720">
              <a:prstTxWarp prst="textArchDown">
                <a:avLst>
                  <a:gd name="adj" fmla="val 21517826"/>
                </a:avLst>
              </a:prstTxWarp>
              <a:spAutoFit/>
            </a:bodyPr>
            <a:lstStyle/>
            <a:p>
              <a:pPr algn="ctr"/>
              <a:r>
                <a:rPr lang="en-US" sz="1300" b="1" cap="none" spc="-150" dirty="0" smtClean="0">
                  <a:ln w="12700">
                    <a:noFill/>
                    <a:prstDash val="solid"/>
                  </a:ln>
                  <a:solidFill>
                    <a:srgbClr val="FFFFFF"/>
                  </a:solidFill>
                </a:rPr>
                <a:t>CENTRAL TRANSFORMATION</a:t>
              </a:r>
              <a:endParaRPr lang="en-US" sz="1300" b="1" cap="none" spc="-150" dirty="0">
                <a:ln w="12700">
                  <a:noFill/>
                  <a:prstDash val="solid"/>
                </a:ln>
                <a:solidFill>
                  <a:srgbClr val="FFFFFF"/>
                </a:solidFill>
              </a:endParaRPr>
            </a:p>
          </p:txBody>
        </p:sp>
        <p:sp>
          <p:nvSpPr>
            <p:cNvPr id="107" name="Rectangle 106"/>
            <p:cNvSpPr/>
            <p:nvPr/>
          </p:nvSpPr>
          <p:spPr>
            <a:xfrm rot="18829764">
              <a:off x="6208917" y="2996326"/>
              <a:ext cx="1976374" cy="984856"/>
            </a:xfrm>
            <a:prstGeom prst="rect">
              <a:avLst/>
            </a:prstGeom>
            <a:noFill/>
            <a:ln>
              <a:noFill/>
            </a:ln>
          </p:spPr>
          <p:txBody>
            <a:bodyPr wrap="none" lIns="91440" tIns="45720" rIns="91440" bIns="45720">
              <a:prstTxWarp prst="textArchDown">
                <a:avLst>
                  <a:gd name="adj" fmla="val 21589173"/>
                </a:avLst>
              </a:prstTxWarp>
              <a:spAutoFit/>
            </a:bodyPr>
            <a:lstStyle/>
            <a:p>
              <a:pPr algn="ctr"/>
              <a:r>
                <a:rPr lang="en-US" sz="1300" b="1" cap="none" dirty="0" smtClean="0">
                  <a:ln w="12700">
                    <a:noFill/>
                    <a:prstDash val="solid"/>
                  </a:ln>
                  <a:solidFill>
                    <a:srgbClr val="FFFFFF"/>
                  </a:solidFill>
                </a:rPr>
                <a:t>MULTI-WORKLOADS</a:t>
              </a:r>
              <a:endParaRPr lang="en-US" sz="1300" b="1" cap="none" dirty="0">
                <a:ln w="12700">
                  <a:noFill/>
                  <a:prstDash val="solid"/>
                </a:ln>
                <a:solidFill>
                  <a:srgbClr val="FFFFFF"/>
                </a:solidFill>
              </a:endParaRPr>
            </a:p>
          </p:txBody>
        </p:sp>
      </p:grpSp>
    </p:spTree>
    <p:extLst>
      <p:ext uri="{BB962C8B-B14F-4D97-AF65-F5344CB8AC3E}">
        <p14:creationId xmlns:p14="http://schemas.microsoft.com/office/powerpoint/2010/main" val="1290153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Pentaho</a:t>
            </a:r>
            <a:r>
              <a:rPr lang="en-US" dirty="0" smtClean="0"/>
              <a:t> Kettle - Spoon</a:t>
            </a:r>
            <a:endParaRPr lang="en-US" dirty="0"/>
          </a:p>
        </p:txBody>
      </p:sp>
      <p:sp>
        <p:nvSpPr>
          <p:cNvPr id="3" name="Content Placeholder 2"/>
          <p:cNvSpPr>
            <a:spLocks noGrp="1"/>
          </p:cNvSpPr>
          <p:nvPr>
            <p:ph idx="1"/>
          </p:nvPr>
        </p:nvSpPr>
        <p:spPr/>
        <p:txBody>
          <a:bodyPr/>
          <a:lstStyle/>
          <a:p>
            <a:r>
              <a:rPr lang="en-US" dirty="0" smtClean="0"/>
              <a:t>Simple ELT Job</a:t>
            </a:r>
          </a:p>
          <a:p>
            <a:r>
              <a:rPr lang="en-US" dirty="0" smtClean="0"/>
              <a:t>Spawns parallel transformation on Cloudera Platform</a:t>
            </a:r>
          </a:p>
          <a:p>
            <a:r>
              <a:rPr lang="en-US" dirty="0" smtClean="0"/>
              <a:t>Design and deploy from Tool</a:t>
            </a:r>
          </a:p>
          <a:p>
            <a:r>
              <a:rPr lang="en-US" dirty="0" smtClean="0"/>
              <a:t>Will generate data combined from multiple datasets into combined view</a:t>
            </a:r>
          </a:p>
          <a:p>
            <a:r>
              <a:rPr lang="en-US" dirty="0" smtClean="0"/>
              <a:t>Available to export</a:t>
            </a:r>
            <a:endParaRPr lang="en-US" dirty="0"/>
          </a:p>
        </p:txBody>
      </p:sp>
    </p:spTree>
    <p:extLst>
      <p:ext uri="{BB962C8B-B14F-4D97-AF65-F5344CB8AC3E}">
        <p14:creationId xmlns:p14="http://schemas.microsoft.com/office/powerpoint/2010/main" val="32314912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246935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Data is now integrated as: </a:t>
            </a:r>
            <a:r>
              <a:rPr lang="en-US" dirty="0" err="1" smtClean="0"/>
              <a:t>combined_etl_table</a:t>
            </a:r>
            <a:endParaRPr lang="en-US" dirty="0"/>
          </a:p>
        </p:txBody>
      </p:sp>
    </p:spTree>
    <p:extLst>
      <p:ext uri="{BB962C8B-B14F-4D97-AF65-F5344CB8AC3E}">
        <p14:creationId xmlns:p14="http://schemas.microsoft.com/office/powerpoint/2010/main" val="13249457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 the data – Interactive SQL</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8661220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p:cNvGrpSpPr/>
          <p:nvPr/>
        </p:nvGrpSpPr>
        <p:grpSpPr>
          <a:xfrm>
            <a:off x="3451923" y="1447372"/>
            <a:ext cx="5160361" cy="3873619"/>
            <a:chOff x="2700534" y="920182"/>
            <a:chExt cx="6244037" cy="3515308"/>
          </a:xfrm>
        </p:grpSpPr>
        <p:sp>
          <p:nvSpPr>
            <p:cNvPr id="33" name="Rounded Rectangle 32"/>
            <p:cNvSpPr/>
            <p:nvPr/>
          </p:nvSpPr>
          <p:spPr>
            <a:xfrm>
              <a:off x="2700534" y="920182"/>
              <a:ext cx="6244037" cy="3515308"/>
            </a:xfrm>
            <a:prstGeom prst="roundRect">
              <a:avLst>
                <a:gd name="adj" fmla="val 177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34" name="Rounded Rectangle 33"/>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35" name="Rounded Rectangle 34"/>
            <p:cNvSpPr/>
            <p:nvPr/>
          </p:nvSpPr>
          <p:spPr>
            <a:xfrm>
              <a:off x="3761871" y="1343530"/>
              <a:ext cx="854208" cy="808899"/>
            </a:xfrm>
            <a:prstGeom prst="roundRect">
              <a:avLst>
                <a:gd name="adj" fmla="val 4876"/>
              </a:avLst>
            </a:prstGeom>
            <a:solidFill>
              <a:schemeClr val="accent5"/>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36" name="Rounded Rectangle 35"/>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37" name="Rounded Rectangle 36"/>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38" name="Rounded Rectangle 37"/>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39" name="Rounded Rectangle 38"/>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40" name="Rounded Rectangle 39"/>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41" name="Rounded Rectangle 40"/>
            <p:cNvSpPr/>
            <p:nvPr/>
          </p:nvSpPr>
          <p:spPr>
            <a:xfrm>
              <a:off x="2859283" y="2537883"/>
              <a:ext cx="5367148" cy="1778000"/>
            </a:xfrm>
            <a:prstGeom prst="roundRect">
              <a:avLst>
                <a:gd name="adj" fmla="val 2855"/>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STORAGE FOR ANY TYPE OF DATA</a:t>
              </a:r>
            </a:p>
            <a:p>
              <a:pPr algn="ctr"/>
              <a:r>
                <a:rPr lang="en-US" sz="1000" dirty="0" smtClean="0">
                  <a:solidFill>
                    <a:schemeClr val="tx1"/>
                  </a:solidFill>
                  <a:latin typeface="Calibri"/>
                  <a:cs typeface="Calibri"/>
                </a:rPr>
                <a:t>UNIFIED, ELASTIC, RESILIENT, SECURE</a:t>
              </a:r>
            </a:p>
            <a:p>
              <a:pPr algn="ctr"/>
              <a:endParaRPr lang="en-US" sz="1000" dirty="0" smtClean="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42" name="Rounded Rectangle 41"/>
            <p:cNvSpPr/>
            <p:nvPr/>
          </p:nvSpPr>
          <p:spPr>
            <a:xfrm>
              <a:off x="8286749" y="1343530"/>
              <a:ext cx="516643" cy="1139320"/>
            </a:xfrm>
            <a:prstGeom prst="roundRect">
              <a:avLst>
                <a:gd name="adj" fmla="val 9200"/>
              </a:avLst>
            </a:prstGeom>
            <a:solidFill>
              <a:srgbClr val="F68C2A"/>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43" name="Rounded Rectangle 42"/>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44" name="TextBox 43"/>
            <p:cNvSpPr txBox="1"/>
            <p:nvPr/>
          </p:nvSpPr>
          <p:spPr>
            <a:xfrm>
              <a:off x="2787650" y="939800"/>
              <a:ext cx="4229100" cy="279308"/>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45" name="Rounded Rectangle 44"/>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46" name="Rounded Rectangle 45"/>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4" name="Title 3"/>
          <p:cNvSpPr>
            <a:spLocks noGrp="1"/>
          </p:cNvSpPr>
          <p:nvPr>
            <p:ph type="title"/>
          </p:nvPr>
        </p:nvSpPr>
        <p:spPr/>
        <p:txBody>
          <a:bodyPr/>
          <a:lstStyle/>
          <a:p>
            <a:r>
              <a:rPr lang="en-US" dirty="0" smtClean="0"/>
              <a:t>Model Structured &amp; Unstructured Data Faster</a:t>
            </a:r>
            <a:endParaRPr lang="en-US" dirty="0"/>
          </a:p>
        </p:txBody>
      </p:sp>
      <p:sp>
        <p:nvSpPr>
          <p:cNvPr id="3" name="Content Placeholder 2"/>
          <p:cNvSpPr>
            <a:spLocks noGrp="1"/>
          </p:cNvSpPr>
          <p:nvPr>
            <p:ph idx="1"/>
          </p:nvPr>
        </p:nvSpPr>
        <p:spPr>
          <a:xfrm>
            <a:off x="448502" y="1383127"/>
            <a:ext cx="3003421" cy="4734338"/>
          </a:xfrm>
        </p:spPr>
        <p:txBody>
          <a:bodyPr>
            <a:normAutofit/>
          </a:bodyPr>
          <a:lstStyle/>
          <a:p>
            <a:pPr marL="0" indent="0">
              <a:buNone/>
            </a:pPr>
            <a:r>
              <a:rPr lang="en-US" sz="2000" b="1" dirty="0" smtClean="0">
                <a:solidFill>
                  <a:schemeClr val="accent5"/>
                </a:solidFill>
              </a:rPr>
              <a:t>Data Management</a:t>
            </a:r>
          </a:p>
          <a:p>
            <a:r>
              <a:rPr lang="en-US" sz="2000" dirty="0" smtClean="0"/>
              <a:t>Use </a:t>
            </a:r>
            <a:r>
              <a:rPr lang="en-US" sz="2000" dirty="0"/>
              <a:t>lineage to discover, track, and validate new and old data to ensure proper </a:t>
            </a:r>
            <a:r>
              <a:rPr lang="en-US" sz="2000" dirty="0" smtClean="0"/>
              <a:t>use</a:t>
            </a:r>
          </a:p>
          <a:p>
            <a:pPr marL="0" indent="0">
              <a:buNone/>
            </a:pPr>
            <a:r>
              <a:rPr lang="en-US" sz="2000" b="1" dirty="0" smtClean="0">
                <a:solidFill>
                  <a:schemeClr val="accent5"/>
                </a:solidFill>
              </a:rPr>
              <a:t>Analytic SQL</a:t>
            </a:r>
            <a:endParaRPr lang="en-US" sz="2000" b="1" dirty="0">
              <a:solidFill>
                <a:schemeClr val="accent5"/>
              </a:solidFill>
            </a:endParaRPr>
          </a:p>
          <a:p>
            <a:pPr marL="174625" lvl="1"/>
            <a:r>
              <a:rPr lang="en-US" sz="2000" dirty="0"/>
              <a:t>Quickly discover patterns in new data to facilitate large scale </a:t>
            </a:r>
            <a:r>
              <a:rPr lang="en-US" sz="2000" dirty="0" smtClean="0"/>
              <a:t>processing</a:t>
            </a:r>
            <a:endParaRPr lang="en-US" sz="2000" dirty="0"/>
          </a:p>
        </p:txBody>
      </p:sp>
    </p:spTree>
    <p:extLst>
      <p:ext uri="{BB962C8B-B14F-4D97-AF65-F5344CB8AC3E}">
        <p14:creationId xmlns:p14="http://schemas.microsoft.com/office/powerpoint/2010/main" val="3950371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prstGeom prst="rect">
            <a:avLst/>
          </a:prstGeom>
        </p:spPr>
        <p:txBody>
          <a:bodyPr/>
          <a:lstStyle/>
          <a:p>
            <a:fld id="{E88813DA-8D06-F14C-8552-E6A9180E361F}" type="slidenum">
              <a:rPr lang="en-US" smtClean="0"/>
              <a:pPr/>
              <a:t>28</a:t>
            </a:fld>
            <a:endParaRPr lang="en-US" dirty="0"/>
          </a:p>
        </p:txBody>
      </p:sp>
      <p:sp>
        <p:nvSpPr>
          <p:cNvPr id="2" name="Title 1"/>
          <p:cNvSpPr>
            <a:spLocks noGrp="1"/>
          </p:cNvSpPr>
          <p:nvPr>
            <p:ph type="title" idx="4294967295"/>
          </p:nvPr>
        </p:nvSpPr>
        <p:spPr>
          <a:xfrm>
            <a:off x="368300" y="7938"/>
            <a:ext cx="8229600" cy="1116012"/>
          </a:xfrm>
        </p:spPr>
        <p:txBody>
          <a:bodyPr/>
          <a:lstStyle/>
          <a:p>
            <a:r>
              <a:rPr lang="en-US" dirty="0" smtClean="0"/>
              <a:t>Cloudera Impala</a:t>
            </a:r>
            <a:endParaRPr lang="en-US" dirty="0"/>
          </a:p>
        </p:txBody>
      </p:sp>
      <p:sp>
        <p:nvSpPr>
          <p:cNvPr id="5" name="Content Placeholder 4"/>
          <p:cNvSpPr>
            <a:spLocks noGrp="1"/>
          </p:cNvSpPr>
          <p:nvPr>
            <p:ph idx="4294967295"/>
          </p:nvPr>
        </p:nvSpPr>
        <p:spPr>
          <a:xfrm>
            <a:off x="355600" y="1154999"/>
            <a:ext cx="8229600" cy="828367"/>
          </a:xfrm>
        </p:spPr>
        <p:txBody>
          <a:bodyPr>
            <a:normAutofit/>
          </a:bodyPr>
          <a:lstStyle/>
          <a:p>
            <a:pPr marL="0" indent="0">
              <a:buNone/>
            </a:pPr>
            <a:r>
              <a:rPr lang="en-US" dirty="0" smtClean="0"/>
              <a:t>SQL-on-Hadoop for BI Analysts</a:t>
            </a:r>
            <a:endParaRPr lang="en-US" dirty="0"/>
          </a:p>
        </p:txBody>
      </p:sp>
      <p:grpSp>
        <p:nvGrpSpPr>
          <p:cNvPr id="6" name="Group 5"/>
          <p:cNvGrpSpPr/>
          <p:nvPr/>
        </p:nvGrpSpPr>
        <p:grpSpPr>
          <a:xfrm>
            <a:off x="5394623" y="3022600"/>
            <a:ext cx="3210561" cy="3048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27702" y="2079174"/>
                <a:ext cx="307777" cy="80792"/>
              </a:xfrm>
              <a:prstGeom prst="rect">
                <a:avLst/>
              </a:prstGeom>
              <a:grp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aphicFrame>
        <p:nvGraphicFramePr>
          <p:cNvPr id="18" name="Table 17"/>
          <p:cNvGraphicFramePr>
            <a:graphicFrameLocks noGrp="1"/>
          </p:cNvGraphicFramePr>
          <p:nvPr>
            <p:extLst>
              <p:ext uri="{D42A27DB-BD31-4B8C-83A1-F6EECF244321}">
                <p14:modId xmlns:p14="http://schemas.microsoft.com/office/powerpoint/2010/main" val="4120192721"/>
              </p:ext>
            </p:extLst>
          </p:nvPr>
        </p:nvGraphicFramePr>
        <p:xfrm>
          <a:off x="361522" y="1660526"/>
          <a:ext cx="4591478" cy="4876799"/>
        </p:xfrm>
        <a:graphic>
          <a:graphicData uri="http://schemas.openxmlformats.org/drawingml/2006/table">
            <a:tbl>
              <a:tblPr firstRow="1" bandRow="1">
                <a:tableStyleId>{2D5ABB26-0587-4C30-8999-92F81FD0307C}</a:tableStyleId>
              </a:tblPr>
              <a:tblGrid>
                <a:gridCol w="1543478"/>
                <a:gridCol w="3048000"/>
              </a:tblGrid>
              <a:tr h="835578">
                <a:tc>
                  <a:txBody>
                    <a:bodyPr/>
                    <a:lstStyle/>
                    <a:p>
                      <a:r>
                        <a:rPr lang="en-US" sz="1800" dirty="0" smtClean="0">
                          <a:solidFill>
                            <a:srgbClr val="595959"/>
                          </a:solidFill>
                        </a:rPr>
                        <a:t>Familiar</a:t>
                      </a:r>
                      <a:endParaRPr lang="en-US" sz="1800" dirty="0">
                        <a:solidFill>
                          <a:srgbClr val="595959"/>
                        </a:solidFill>
                      </a:endParaRPr>
                    </a:p>
                  </a:txBody>
                  <a:tcPr marT="60960" marB="60960"/>
                </a:tc>
                <a:tc>
                  <a:txBody>
                    <a:bodyPr/>
                    <a:lstStyle/>
                    <a:p>
                      <a:r>
                        <a:rPr lang="en-US" sz="1800" b="1" dirty="0" smtClean="0">
                          <a:solidFill>
                            <a:srgbClr val="595959"/>
                          </a:solidFill>
                        </a:rPr>
                        <a:t>Leverage existing SQL skills and BI tools</a:t>
                      </a:r>
                      <a:endParaRPr lang="en-US" sz="1800" b="1" baseline="0" dirty="0" smtClean="0">
                        <a:solidFill>
                          <a:srgbClr val="595959"/>
                        </a:solidFill>
                      </a:endParaRPr>
                    </a:p>
                    <a:p>
                      <a:endParaRPr lang="en-US" sz="1800" b="1" dirty="0">
                        <a:solidFill>
                          <a:srgbClr val="595959"/>
                        </a:solidFill>
                      </a:endParaRPr>
                    </a:p>
                  </a:txBody>
                  <a:tcPr marT="60960" marB="60960"/>
                </a:tc>
              </a:tr>
              <a:tr h="1078165">
                <a:tc>
                  <a:txBody>
                    <a:bodyPr/>
                    <a:lstStyle/>
                    <a:p>
                      <a:r>
                        <a:rPr lang="en-US" sz="1800" dirty="0" smtClean="0">
                          <a:solidFill>
                            <a:srgbClr val="595959"/>
                          </a:solidFill>
                        </a:rPr>
                        <a:t>Highly</a:t>
                      </a:r>
                      <a:r>
                        <a:rPr lang="en-US" sz="1800" baseline="0" dirty="0" smtClean="0">
                          <a:solidFill>
                            <a:srgbClr val="595959"/>
                          </a:solidFill>
                        </a:rPr>
                        <a:t> Concurrent</a:t>
                      </a:r>
                      <a:endParaRPr lang="en-US" sz="1800" dirty="0">
                        <a:solidFill>
                          <a:srgbClr val="595959"/>
                        </a:solidFill>
                      </a:endParaRPr>
                    </a:p>
                  </a:txBody>
                  <a:tcPr marT="60960" marB="60960"/>
                </a:tc>
                <a:tc>
                  <a:txBody>
                    <a:bodyPr/>
                    <a:lstStyle/>
                    <a:p>
                      <a:r>
                        <a:rPr lang="en-US" sz="1800" b="1" dirty="0" smtClean="0">
                          <a:solidFill>
                            <a:srgbClr val="595959"/>
                          </a:solidFill>
                        </a:rPr>
                        <a:t>Highly optimized query engine for ad-hoc reporting capabilities</a:t>
                      </a:r>
                      <a:endParaRPr lang="en-US" sz="1800" b="1" baseline="0" dirty="0" smtClean="0">
                        <a:solidFill>
                          <a:srgbClr val="595959"/>
                        </a:solidFill>
                      </a:endParaRPr>
                    </a:p>
                    <a:p>
                      <a:endParaRPr lang="en-US" sz="1800" b="1" dirty="0">
                        <a:solidFill>
                          <a:srgbClr val="595959"/>
                        </a:solidFill>
                      </a:endParaRPr>
                    </a:p>
                  </a:txBody>
                  <a:tcPr marT="60960" marB="60960"/>
                </a:tc>
              </a:tr>
              <a:tr h="835578">
                <a:tc>
                  <a:txBody>
                    <a:bodyPr/>
                    <a:lstStyle/>
                    <a:p>
                      <a:r>
                        <a:rPr lang="en-US" sz="1800" dirty="0" smtClean="0">
                          <a:solidFill>
                            <a:srgbClr val="595959"/>
                          </a:solidFill>
                        </a:rPr>
                        <a:t>Fast</a:t>
                      </a:r>
                      <a:endParaRPr lang="en-US" sz="1800" dirty="0">
                        <a:solidFill>
                          <a:srgbClr val="595959"/>
                        </a:solidFill>
                      </a:endParaRPr>
                    </a:p>
                  </a:txBody>
                  <a:tcPr marT="60960" marB="60960"/>
                </a:tc>
                <a:tc>
                  <a:txBody>
                    <a:bodyPr/>
                    <a:lstStyle/>
                    <a:p>
                      <a:r>
                        <a:rPr lang="en-US" sz="1800" b="1" dirty="0" smtClean="0">
                          <a:solidFill>
                            <a:srgbClr val="595959"/>
                          </a:solidFill>
                        </a:rPr>
                        <a:t>Interactive performance at Hadoop scale for</a:t>
                      </a:r>
                      <a:r>
                        <a:rPr lang="en-US" sz="1800" b="1" baseline="0" dirty="0" smtClean="0">
                          <a:solidFill>
                            <a:srgbClr val="595959"/>
                          </a:solidFill>
                        </a:rPr>
                        <a:t> lower costs</a:t>
                      </a:r>
                      <a:endParaRPr lang="en-US" sz="1800" b="1" dirty="0" smtClean="0">
                        <a:solidFill>
                          <a:srgbClr val="595959"/>
                        </a:solidFill>
                      </a:endParaRPr>
                    </a:p>
                    <a:p>
                      <a:endParaRPr lang="en-US" sz="1800" b="1" dirty="0">
                        <a:solidFill>
                          <a:srgbClr val="595959"/>
                        </a:solidFill>
                      </a:endParaRPr>
                    </a:p>
                  </a:txBody>
                  <a:tcPr marT="60960" marB="60960"/>
                </a:tc>
              </a:tr>
              <a:tr h="1563339">
                <a:tc>
                  <a:txBody>
                    <a:bodyPr/>
                    <a:lstStyle/>
                    <a:p>
                      <a:r>
                        <a:rPr lang="en-US" sz="1800" dirty="0" smtClean="0">
                          <a:solidFill>
                            <a:schemeClr val="tx1">
                              <a:lumMod val="65000"/>
                              <a:lumOff val="35000"/>
                            </a:schemeClr>
                          </a:solidFill>
                        </a:rPr>
                        <a:t>Integrated &amp; Secured</a:t>
                      </a:r>
                      <a:endParaRPr lang="en-US" sz="1800" dirty="0">
                        <a:solidFill>
                          <a:schemeClr val="tx1">
                            <a:lumMod val="65000"/>
                            <a:lumOff val="35000"/>
                          </a:schemeClr>
                        </a:solidFill>
                      </a:endParaRPr>
                    </a:p>
                  </a:txBody>
                  <a:tcPr marT="60960" marB="60960"/>
                </a:tc>
                <a:tc>
                  <a:txBody>
                    <a:bodyPr/>
                    <a:lstStyle/>
                    <a:p>
                      <a:r>
                        <a:rPr lang="en-US" sz="1800" b="1" dirty="0" smtClean="0">
                          <a:solidFill>
                            <a:schemeClr val="tx1">
                              <a:lumMod val="65000"/>
                              <a:lumOff val="35000"/>
                            </a:schemeClr>
                          </a:solidFill>
                        </a:rPr>
                        <a:t>A unified part of Cloudera’s enterprise data hub with</a:t>
                      </a:r>
                      <a:r>
                        <a:rPr lang="en-US" sz="1800" b="1" baseline="0" dirty="0" smtClean="0">
                          <a:solidFill>
                            <a:schemeClr val="tx1">
                              <a:lumMod val="65000"/>
                              <a:lumOff val="35000"/>
                            </a:schemeClr>
                          </a:solidFill>
                        </a:rPr>
                        <a:t> compliance-ready security, running natively on Hadoop data</a:t>
                      </a:r>
                    </a:p>
                    <a:p>
                      <a:endParaRPr lang="en-US" sz="1800" b="1" dirty="0">
                        <a:solidFill>
                          <a:schemeClr val="tx1">
                            <a:lumMod val="65000"/>
                            <a:lumOff val="35000"/>
                          </a:schemeClr>
                        </a:solidFill>
                      </a:endParaRPr>
                    </a:p>
                  </a:txBody>
                  <a:tcPr marT="60960" marB="60960"/>
                </a:tc>
              </a:tr>
            </a:tbl>
          </a:graphicData>
        </a:graphic>
      </p:graphicFrame>
      <p:grpSp>
        <p:nvGrpSpPr>
          <p:cNvPr id="29" name="Group 28"/>
          <p:cNvGrpSpPr/>
          <p:nvPr/>
        </p:nvGrpSpPr>
        <p:grpSpPr>
          <a:xfrm>
            <a:off x="5107348" y="1905001"/>
            <a:ext cx="3655652" cy="938735"/>
            <a:chOff x="5107348" y="1428750"/>
            <a:chExt cx="3655652" cy="704051"/>
          </a:xfrm>
        </p:grpSpPr>
        <p:grpSp>
          <p:nvGrpSpPr>
            <p:cNvPr id="20" name="Group 19"/>
            <p:cNvGrpSpPr/>
            <p:nvPr/>
          </p:nvGrpSpPr>
          <p:grpSpPr>
            <a:xfrm>
              <a:off x="5107348" y="1428750"/>
              <a:ext cx="3655652" cy="704051"/>
              <a:chOff x="1788773" y="1387141"/>
              <a:chExt cx="3655652" cy="704051"/>
            </a:xfrm>
          </p:grpSpPr>
          <p:pic>
            <p:nvPicPr>
              <p:cNvPr id="21" name="Picture 20"/>
              <p:cNvPicPr>
                <a:picLocks noChangeAspect="1"/>
              </p:cNvPicPr>
              <p:nvPr/>
            </p:nvPicPr>
            <p:blipFill>
              <a:blip r:embed="rId3">
                <a:alphaModFix/>
              </a:blip>
              <a:stretch>
                <a:fillRect/>
              </a:stretch>
            </p:blipFill>
            <p:spPr>
              <a:xfrm>
                <a:off x="1865235" y="1437567"/>
                <a:ext cx="524030" cy="214934"/>
              </a:xfrm>
              <a:prstGeom prst="rect">
                <a:avLst/>
              </a:prstGeom>
            </p:spPr>
          </p:pic>
          <p:pic>
            <p:nvPicPr>
              <p:cNvPr id="22" name="Picture 21" descr="QlikLogo-RGB.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740658" y="1387141"/>
                <a:ext cx="697484" cy="341625"/>
              </a:xfrm>
              <a:prstGeom prst="rect">
                <a:avLst/>
              </a:prstGeom>
            </p:spPr>
          </p:pic>
          <p:pic>
            <p:nvPicPr>
              <p:cNvPr id="23" name="Picture 22" descr="microstrategy-logo.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664775" y="1444629"/>
                <a:ext cx="779650" cy="209543"/>
              </a:xfrm>
              <a:prstGeom prst="rect">
                <a:avLst/>
              </a:prstGeom>
            </p:spPr>
          </p:pic>
          <p:pic>
            <p:nvPicPr>
              <p:cNvPr id="24" name="Picture 23" descr="tableau_logo.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713918" y="1466155"/>
                <a:ext cx="759895" cy="1505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alphaModFix/>
              </a:blip>
              <a:stretch>
                <a:fillRect/>
              </a:stretch>
            </p:blipFill>
            <p:spPr>
              <a:xfrm>
                <a:off x="1788773" y="1858563"/>
                <a:ext cx="676955" cy="232574"/>
              </a:xfrm>
              <a:prstGeom prst="rect">
                <a:avLst/>
              </a:prstGeom>
            </p:spPr>
          </p:pic>
          <p:pic>
            <p:nvPicPr>
              <p:cNvPr id="26" name="Picture 25"/>
              <p:cNvPicPr>
                <a:picLocks noChangeAspect="1"/>
              </p:cNvPicPr>
              <p:nvPr/>
            </p:nvPicPr>
            <p:blipFill>
              <a:blip r:embed="rId8">
                <a:alphaModFix/>
              </a:blip>
              <a:stretch>
                <a:fillRect/>
              </a:stretch>
            </p:blipFill>
            <p:spPr>
              <a:xfrm>
                <a:off x="3879209" y="1876792"/>
                <a:ext cx="433083" cy="214400"/>
              </a:xfrm>
              <a:prstGeom prst="rect">
                <a:avLst/>
              </a:prstGeom>
            </p:spPr>
          </p:pic>
          <p:pic>
            <p:nvPicPr>
              <p:cNvPr id="27" name="Picture 26"/>
              <p:cNvPicPr>
                <a:picLocks noChangeAspect="1"/>
              </p:cNvPicPr>
              <p:nvPr/>
            </p:nvPicPr>
            <p:blipFill>
              <a:blip r:embed="rId9">
                <a:alphaModFix/>
              </a:blip>
              <a:stretch>
                <a:fillRect/>
              </a:stretch>
            </p:blipFill>
            <p:spPr>
              <a:xfrm>
                <a:off x="4693427" y="1881242"/>
                <a:ext cx="722346" cy="187217"/>
              </a:xfrm>
              <a:prstGeom prst="rect">
                <a:avLst/>
              </a:prstGeom>
            </p:spPr>
          </p:pic>
        </p:grpSp>
        <p:pic>
          <p:nvPicPr>
            <p:cNvPr id="19" name="Picture 18"/>
            <p:cNvPicPr>
              <a:picLocks noChangeAspect="1"/>
            </p:cNvPicPr>
            <p:nvPr/>
          </p:nvPicPr>
          <p:blipFill>
            <a:blip r:embed="rId10"/>
            <a:stretch>
              <a:fillRect/>
            </a:stretch>
          </p:blipFill>
          <p:spPr>
            <a:xfrm>
              <a:off x="6155445" y="1918401"/>
              <a:ext cx="524030" cy="209612"/>
            </a:xfrm>
            <a:prstGeom prst="rect">
              <a:avLst/>
            </a:prstGeom>
          </p:spPr>
        </p:pic>
      </p:grpSp>
    </p:spTree>
    <p:extLst>
      <p:ext uri="{BB962C8B-B14F-4D97-AF65-F5344CB8AC3E}">
        <p14:creationId xmlns:p14="http://schemas.microsoft.com/office/powerpoint/2010/main" val="14269020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8870974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Old Way: Bringing Data to Compute</a:t>
            </a:r>
            <a:endParaRPr lang="en-US" dirty="0"/>
          </a:p>
        </p:txBody>
      </p:sp>
      <p:sp>
        <p:nvSpPr>
          <p:cNvPr id="71" name="Rectangle 70"/>
          <p:cNvSpPr/>
          <p:nvPr/>
        </p:nvSpPr>
        <p:spPr>
          <a:xfrm>
            <a:off x="457201" y="1397001"/>
            <a:ext cx="3002065" cy="984788"/>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Complex Architecture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Many special-purpose</a:t>
            </a:r>
            <a:br>
              <a:rPr lang="en-US" sz="1100" dirty="0" smtClean="0">
                <a:solidFill>
                  <a:schemeClr val="tx1">
                    <a:lumMod val="75000"/>
                    <a:lumOff val="25000"/>
                  </a:schemeClr>
                </a:solidFill>
                <a:latin typeface="Calibri"/>
                <a:cs typeface="Calibri"/>
              </a:rPr>
            </a:br>
            <a:r>
              <a:rPr lang="en-US" sz="1100" dirty="0" smtClean="0">
                <a:solidFill>
                  <a:schemeClr val="tx1">
                    <a:lumMod val="75000"/>
                    <a:lumOff val="25000"/>
                  </a:schemeClr>
                </a:solidFill>
                <a:latin typeface="Calibri"/>
                <a:cs typeface="Calibri"/>
              </a:rPr>
              <a:t>systems</a:t>
            </a:r>
          </a:p>
          <a:p>
            <a:pPr marL="169686" indent="-169686">
              <a:buFont typeface="Arial"/>
              <a:buChar char="•"/>
            </a:pPr>
            <a:r>
              <a:rPr lang="en-US" sz="1100" dirty="0">
                <a:solidFill>
                  <a:schemeClr val="tx1">
                    <a:lumMod val="75000"/>
                    <a:lumOff val="25000"/>
                  </a:schemeClr>
                </a:solidFill>
                <a:cs typeface="Calibri"/>
              </a:rPr>
              <a:t>Moving data </a:t>
            </a:r>
            <a:r>
              <a:rPr lang="en-US" sz="1100" dirty="0" smtClean="0">
                <a:solidFill>
                  <a:schemeClr val="tx1">
                    <a:lumMod val="75000"/>
                    <a:lumOff val="25000"/>
                  </a:schemeClr>
                </a:solidFill>
                <a:cs typeface="Calibri"/>
              </a:rPr>
              <a:t>around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complete views</a:t>
            </a:r>
            <a:endParaRPr lang="en-US" sz="1100" dirty="0">
              <a:solidFill>
                <a:schemeClr val="tx1">
                  <a:lumMod val="75000"/>
                  <a:lumOff val="25000"/>
                </a:schemeClr>
              </a:solidFill>
              <a:latin typeface="Calibri"/>
              <a:cs typeface="Calibri"/>
            </a:endParaRPr>
          </a:p>
        </p:txBody>
      </p:sp>
      <p:sp>
        <p:nvSpPr>
          <p:cNvPr id="72" name="Rectangle 71"/>
          <p:cNvSpPr/>
          <p:nvPr/>
        </p:nvSpPr>
        <p:spPr>
          <a:xfrm>
            <a:off x="457201" y="5099377"/>
            <a:ext cx="151817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Missing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Leaving data behind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Risk and compliance</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High cost of storage</a:t>
            </a:r>
            <a:endParaRPr lang="en-US" sz="1200" dirty="0">
              <a:solidFill>
                <a:schemeClr val="tx1">
                  <a:lumMod val="75000"/>
                  <a:lumOff val="25000"/>
                </a:schemeClr>
              </a:solidFill>
              <a:latin typeface="Calibri"/>
              <a:cs typeface="Calibri"/>
            </a:endParaRPr>
          </a:p>
        </p:txBody>
      </p:sp>
      <p:sp>
        <p:nvSpPr>
          <p:cNvPr id="73" name="Rectangle 72"/>
          <p:cNvSpPr/>
          <p:nvPr/>
        </p:nvSpPr>
        <p:spPr>
          <a:xfrm>
            <a:off x="457201" y="3982321"/>
            <a:ext cx="1556643"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Time to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Up-front modeling</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slow</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lose data</a:t>
            </a:r>
            <a:endParaRPr lang="en-US" sz="1100" dirty="0">
              <a:solidFill>
                <a:schemeClr val="tx1">
                  <a:lumMod val="75000"/>
                  <a:lumOff val="25000"/>
                </a:schemeClr>
              </a:solidFill>
              <a:latin typeface="Calibri"/>
              <a:cs typeface="Calibri"/>
            </a:endParaRP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74" name="Rectangle 73"/>
          <p:cNvSpPr/>
          <p:nvPr/>
        </p:nvSpPr>
        <p:spPr>
          <a:xfrm>
            <a:off x="457201" y="2836553"/>
            <a:ext cx="177465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Cost of Analytics</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Existing systems strained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agility</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“BI backlog”</a:t>
            </a:r>
            <a:endParaRPr lang="en-US" sz="1050" dirty="0">
              <a:solidFill>
                <a:schemeClr val="tx1">
                  <a:lumMod val="75000"/>
                  <a:lumOff val="25000"/>
                </a:schemeClr>
              </a:solidFill>
              <a:latin typeface="Calibri"/>
              <a:cs typeface="Calibri"/>
            </a:endParaRPr>
          </a:p>
        </p:txBody>
      </p:sp>
      <p:sp>
        <p:nvSpPr>
          <p:cNvPr id="75" name="10-Point Star 74"/>
          <p:cNvSpPr/>
          <p:nvPr/>
        </p:nvSpPr>
        <p:spPr>
          <a:xfrm>
            <a:off x="115406" y="1505853"/>
            <a:ext cx="341807" cy="347472"/>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4</a:t>
            </a:r>
            <a:endParaRPr lang="en-US" dirty="0">
              <a:solidFill>
                <a:schemeClr val="bg1"/>
              </a:solidFill>
            </a:endParaRPr>
          </a:p>
        </p:txBody>
      </p:sp>
      <p:sp>
        <p:nvSpPr>
          <p:cNvPr id="76" name="10-Point Star 75"/>
          <p:cNvSpPr/>
          <p:nvPr/>
        </p:nvSpPr>
        <p:spPr>
          <a:xfrm>
            <a:off x="132568" y="5175229"/>
            <a:ext cx="341807" cy="387371"/>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1</a:t>
            </a:r>
            <a:endParaRPr lang="en-US" dirty="0">
              <a:solidFill>
                <a:schemeClr val="bg1"/>
              </a:solidFill>
            </a:endParaRPr>
          </a:p>
        </p:txBody>
      </p:sp>
      <p:sp>
        <p:nvSpPr>
          <p:cNvPr id="77" name="10-Point Star 76"/>
          <p:cNvSpPr/>
          <p:nvPr/>
        </p:nvSpPr>
        <p:spPr>
          <a:xfrm>
            <a:off x="139213" y="4026615"/>
            <a:ext cx="341807" cy="38472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2</a:t>
            </a:r>
            <a:endParaRPr lang="en-US" dirty="0">
              <a:solidFill>
                <a:schemeClr val="bg1"/>
              </a:solidFill>
            </a:endParaRPr>
          </a:p>
        </p:txBody>
      </p:sp>
      <p:sp>
        <p:nvSpPr>
          <p:cNvPr id="78" name="10-Point Star 77"/>
          <p:cNvSpPr/>
          <p:nvPr/>
        </p:nvSpPr>
        <p:spPr>
          <a:xfrm>
            <a:off x="132568" y="2924957"/>
            <a:ext cx="341807" cy="347472"/>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3</a:t>
            </a:r>
            <a:endParaRPr lang="en-US" dirty="0">
              <a:solidFill>
                <a:schemeClr val="bg1"/>
              </a:solidFill>
            </a:endParaRPr>
          </a:p>
        </p:txBody>
      </p:sp>
      <p:grpSp>
        <p:nvGrpSpPr>
          <p:cNvPr id="5" name="Group 4"/>
          <p:cNvGrpSpPr/>
          <p:nvPr/>
        </p:nvGrpSpPr>
        <p:grpSpPr>
          <a:xfrm>
            <a:off x="2838450" y="1262784"/>
            <a:ext cx="6153151" cy="4833216"/>
            <a:chOff x="2753782" y="947088"/>
            <a:chExt cx="6153151" cy="3624912"/>
          </a:xfrm>
        </p:grpSpPr>
        <p:sp>
          <p:nvSpPr>
            <p:cNvPr id="79" name="Rounded Rectangle 78"/>
            <p:cNvSpPr/>
            <p:nvPr/>
          </p:nvSpPr>
          <p:spPr>
            <a:xfrm>
              <a:off x="2760133" y="3454400"/>
              <a:ext cx="6146800" cy="1117600"/>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0" name="Rounded Rectangle 79"/>
            <p:cNvSpPr/>
            <p:nvPr/>
          </p:nvSpPr>
          <p:spPr>
            <a:xfrm>
              <a:off x="2760133" y="1987963"/>
              <a:ext cx="5101938"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1" name="TextBox 80"/>
            <p:cNvSpPr txBox="1"/>
            <p:nvPr/>
          </p:nvSpPr>
          <p:spPr>
            <a:xfrm>
              <a:off x="4674134" y="3046902"/>
              <a:ext cx="617013" cy="178895"/>
            </a:xfrm>
            <a:prstGeom prst="rect">
              <a:avLst/>
            </a:prstGeom>
            <a:noFill/>
          </p:spPr>
          <p:txBody>
            <a:bodyPr wrap="none" rtlCol="0">
              <a:spAutoFit/>
            </a:bodyPr>
            <a:lstStyle/>
            <a:p>
              <a:r>
                <a:rPr lang="en-US" sz="950" dirty="0" smtClean="0"/>
                <a:t>SERVERS</a:t>
              </a:r>
              <a:endParaRPr lang="en-US" sz="950" dirty="0"/>
            </a:p>
          </p:txBody>
        </p:sp>
        <p:sp>
          <p:nvSpPr>
            <p:cNvPr id="82" name="TextBox 81"/>
            <p:cNvSpPr txBox="1"/>
            <p:nvPr/>
          </p:nvSpPr>
          <p:spPr>
            <a:xfrm>
              <a:off x="3865290" y="3046902"/>
              <a:ext cx="540811" cy="178895"/>
            </a:xfrm>
            <a:prstGeom prst="rect">
              <a:avLst/>
            </a:prstGeom>
            <a:noFill/>
          </p:spPr>
          <p:txBody>
            <a:bodyPr wrap="none" rtlCol="0">
              <a:spAutoFit/>
            </a:bodyPr>
            <a:lstStyle/>
            <a:p>
              <a:r>
                <a:rPr lang="en-US" sz="950" dirty="0" smtClean="0"/>
                <a:t>MARTS</a:t>
              </a:r>
              <a:endParaRPr lang="en-US" sz="950" dirty="0"/>
            </a:p>
          </p:txBody>
        </p:sp>
        <p:sp>
          <p:nvSpPr>
            <p:cNvPr id="83" name="TextBox 82"/>
            <p:cNvSpPr txBox="1"/>
            <p:nvPr/>
          </p:nvSpPr>
          <p:spPr>
            <a:xfrm>
              <a:off x="3028319" y="3046902"/>
              <a:ext cx="483466" cy="178895"/>
            </a:xfrm>
            <a:prstGeom prst="rect">
              <a:avLst/>
            </a:prstGeom>
            <a:noFill/>
          </p:spPr>
          <p:txBody>
            <a:bodyPr wrap="none" rtlCol="0">
              <a:spAutoFit/>
            </a:bodyPr>
            <a:lstStyle/>
            <a:p>
              <a:r>
                <a:rPr lang="en-US" sz="950" dirty="0" smtClean="0"/>
                <a:t>EDWS</a:t>
              </a:r>
              <a:endParaRPr lang="en-US" sz="950" dirty="0"/>
            </a:p>
          </p:txBody>
        </p:sp>
        <p:sp>
          <p:nvSpPr>
            <p:cNvPr id="84" name="TextBox 83"/>
            <p:cNvSpPr txBox="1"/>
            <p:nvPr/>
          </p:nvSpPr>
          <p:spPr>
            <a:xfrm>
              <a:off x="5355999" y="3046902"/>
              <a:ext cx="841039" cy="178895"/>
            </a:xfrm>
            <a:prstGeom prst="rect">
              <a:avLst/>
            </a:prstGeom>
            <a:noFill/>
          </p:spPr>
          <p:txBody>
            <a:bodyPr wrap="none" rtlCol="0">
              <a:spAutoFit/>
            </a:bodyPr>
            <a:lstStyle/>
            <a:p>
              <a:r>
                <a:rPr lang="en-US" sz="950" dirty="0" smtClean="0"/>
                <a:t>DOCUMENTS</a:t>
              </a:r>
              <a:endParaRPr lang="en-US" sz="950" dirty="0"/>
            </a:p>
          </p:txBody>
        </p:sp>
        <p:sp>
          <p:nvSpPr>
            <p:cNvPr id="85" name="TextBox 84"/>
            <p:cNvSpPr txBox="1"/>
            <p:nvPr/>
          </p:nvSpPr>
          <p:spPr>
            <a:xfrm>
              <a:off x="6288523" y="3046902"/>
              <a:ext cx="653657" cy="178895"/>
            </a:xfrm>
            <a:prstGeom prst="rect">
              <a:avLst/>
            </a:prstGeom>
            <a:noFill/>
          </p:spPr>
          <p:txBody>
            <a:bodyPr wrap="none" rtlCol="0">
              <a:spAutoFit/>
            </a:bodyPr>
            <a:lstStyle/>
            <a:p>
              <a:r>
                <a:rPr lang="en-US" sz="950" dirty="0" smtClean="0"/>
                <a:t>STORAGE</a:t>
              </a:r>
              <a:endParaRPr lang="en-US" sz="950" dirty="0"/>
            </a:p>
          </p:txBody>
        </p:sp>
        <p:sp>
          <p:nvSpPr>
            <p:cNvPr id="86" name="TextBox 85"/>
            <p:cNvSpPr txBox="1"/>
            <p:nvPr/>
          </p:nvSpPr>
          <p:spPr>
            <a:xfrm>
              <a:off x="7048688" y="3046902"/>
              <a:ext cx="582211" cy="178895"/>
            </a:xfrm>
            <a:prstGeom prst="rect">
              <a:avLst/>
            </a:prstGeom>
            <a:noFill/>
          </p:spPr>
          <p:txBody>
            <a:bodyPr wrap="none" rtlCol="0">
              <a:spAutoFit/>
            </a:bodyPr>
            <a:lstStyle/>
            <a:p>
              <a:r>
                <a:rPr lang="en-US" sz="950" dirty="0" smtClean="0"/>
                <a:t>SEARCH</a:t>
              </a:r>
              <a:endParaRPr lang="en-US" sz="950" dirty="0"/>
            </a:p>
          </p:txBody>
        </p:sp>
        <p:sp>
          <p:nvSpPr>
            <p:cNvPr id="87" name="TextBox 86"/>
            <p:cNvSpPr txBox="1"/>
            <p:nvPr/>
          </p:nvSpPr>
          <p:spPr>
            <a:xfrm>
              <a:off x="8096439" y="3046902"/>
              <a:ext cx="621475" cy="178895"/>
            </a:xfrm>
            <a:prstGeom prst="rect">
              <a:avLst/>
            </a:prstGeom>
            <a:noFill/>
          </p:spPr>
          <p:txBody>
            <a:bodyPr wrap="none" rtlCol="0">
              <a:spAutoFit/>
            </a:bodyPr>
            <a:lstStyle/>
            <a:p>
              <a:r>
                <a:rPr lang="en-US" sz="950" dirty="0" smtClean="0"/>
                <a:t>ARCHIVE</a:t>
              </a:r>
              <a:endParaRPr lang="en-US" sz="950" dirty="0"/>
            </a:p>
          </p:txBody>
        </p:sp>
        <p:sp>
          <p:nvSpPr>
            <p:cNvPr id="88" name="TextBox 87"/>
            <p:cNvSpPr txBox="1"/>
            <p:nvPr/>
          </p:nvSpPr>
          <p:spPr>
            <a:xfrm>
              <a:off x="2925790" y="4316647"/>
              <a:ext cx="1690149" cy="178895"/>
            </a:xfrm>
            <a:prstGeom prst="rect">
              <a:avLst/>
            </a:prstGeom>
            <a:noFill/>
          </p:spPr>
          <p:txBody>
            <a:bodyPr wrap="none" rtlCol="0">
              <a:spAutoFit/>
            </a:bodyPr>
            <a:lstStyle/>
            <a:p>
              <a:r>
                <a:rPr lang="en-US" sz="950" dirty="0" smtClean="0"/>
                <a:t>ERP, CRM, RDBMS, MACHINES</a:t>
              </a:r>
              <a:endParaRPr lang="en-US" sz="950" dirty="0"/>
            </a:p>
          </p:txBody>
        </p:sp>
        <p:sp>
          <p:nvSpPr>
            <p:cNvPr id="89" name="TextBox 88"/>
            <p:cNvSpPr txBox="1"/>
            <p:nvPr/>
          </p:nvSpPr>
          <p:spPr>
            <a:xfrm>
              <a:off x="4581300" y="4316648"/>
              <a:ext cx="2449790" cy="178895"/>
            </a:xfrm>
            <a:prstGeom prst="rect">
              <a:avLst/>
            </a:prstGeom>
            <a:noFill/>
          </p:spPr>
          <p:txBody>
            <a:bodyPr wrap="none" rtlCol="0">
              <a:spAutoFit/>
            </a:bodyPr>
            <a:lstStyle/>
            <a:p>
              <a:r>
                <a:rPr lang="en-US" sz="950" dirty="0" smtClean="0"/>
                <a:t>FILES, IMAGES, VIDEOS, LOGS, CLICKSTREAMS</a:t>
              </a:r>
              <a:endParaRPr lang="en-US" sz="950" dirty="0"/>
            </a:p>
          </p:txBody>
        </p:sp>
        <p:sp>
          <p:nvSpPr>
            <p:cNvPr id="90" name="TextBox 89"/>
            <p:cNvSpPr txBox="1"/>
            <p:nvPr/>
          </p:nvSpPr>
          <p:spPr>
            <a:xfrm>
              <a:off x="7080080" y="4316648"/>
              <a:ext cx="1484504" cy="178895"/>
            </a:xfrm>
            <a:prstGeom prst="rect">
              <a:avLst/>
            </a:prstGeom>
            <a:noFill/>
          </p:spPr>
          <p:txBody>
            <a:bodyPr wrap="none" rtlCol="0">
              <a:spAutoFit/>
            </a:bodyPr>
            <a:lstStyle/>
            <a:p>
              <a:r>
                <a:rPr lang="en-US" sz="950" dirty="0" smtClean="0"/>
                <a:t>EXTERNAL DATA SOURCES</a:t>
              </a:r>
              <a:endParaRPr lang="en-US" sz="950" dirty="0"/>
            </a:p>
          </p:txBody>
        </p:sp>
        <p:sp>
          <p:nvSpPr>
            <p:cNvPr id="91" name="&quot;No&quot; Symbol 90"/>
            <p:cNvSpPr/>
            <p:nvPr/>
          </p:nvSpPr>
          <p:spPr>
            <a:xfrm>
              <a:off x="7189287" y="3251927"/>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quot;No&quot; Symbol 91"/>
            <p:cNvSpPr/>
            <p:nvPr/>
          </p:nvSpPr>
          <p:spPr>
            <a:xfrm>
              <a:off x="5571582" y="3222284"/>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quot;No&quot; Symbol 92"/>
            <p:cNvSpPr/>
            <p:nvPr/>
          </p:nvSpPr>
          <p:spPr>
            <a:xfrm>
              <a:off x="4195777" y="3239229"/>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quot;No&quot; Symbol 93"/>
            <p:cNvSpPr/>
            <p:nvPr/>
          </p:nvSpPr>
          <p:spPr>
            <a:xfrm>
              <a:off x="3273534" y="323075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quot;No&quot; Symbol 94"/>
            <p:cNvSpPr/>
            <p:nvPr/>
          </p:nvSpPr>
          <p:spPr>
            <a:xfrm>
              <a:off x="3206709" y="2300435"/>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quot;No&quot; Symbol 95"/>
            <p:cNvSpPr/>
            <p:nvPr/>
          </p:nvSpPr>
          <p:spPr>
            <a:xfrm>
              <a:off x="5873652" y="23418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7" name="&quot;No&quot; Symbol 96"/>
            <p:cNvSpPr/>
            <p:nvPr/>
          </p:nvSpPr>
          <p:spPr>
            <a:xfrm>
              <a:off x="6508939" y="23049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 name="&quot;No&quot; Symbol 97"/>
            <p:cNvSpPr/>
            <p:nvPr/>
          </p:nvSpPr>
          <p:spPr>
            <a:xfrm>
              <a:off x="7022976" y="23557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9" name="&quot;No&quot; Symbol 98"/>
            <p:cNvSpPr/>
            <p:nvPr/>
          </p:nvSpPr>
          <p:spPr>
            <a:xfrm>
              <a:off x="7227079" y="2321893"/>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0" name="Straight Connector 99"/>
            <p:cNvCxnSpPr/>
            <p:nvPr/>
          </p:nvCxnSpPr>
          <p:spPr>
            <a:xfrm flipV="1">
              <a:off x="3122348" y="1819710"/>
              <a:ext cx="0" cy="665257"/>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126" idx="2"/>
              <a:endCxn id="95" idx="0"/>
            </p:cNvCxnSpPr>
            <p:nvPr/>
          </p:nvCxnSpPr>
          <p:spPr>
            <a:xfrm rot="5400000">
              <a:off x="4049618" y="1055849"/>
              <a:ext cx="484830" cy="2004342"/>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120" idx="2"/>
              <a:endCxn id="98" idx="0"/>
            </p:cNvCxnSpPr>
            <p:nvPr/>
          </p:nvCxnSpPr>
          <p:spPr>
            <a:xfrm rot="16200000" flipH="1">
              <a:off x="4891864" y="141494"/>
              <a:ext cx="540155" cy="3888375"/>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rot="5400000">
              <a:off x="3586599" y="1672176"/>
              <a:ext cx="685760" cy="97261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4963583" y="1790700"/>
              <a:ext cx="0" cy="635000"/>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5" name="Elbow Connector 104"/>
            <p:cNvCxnSpPr/>
            <p:nvPr/>
          </p:nvCxnSpPr>
          <p:spPr>
            <a:xfrm rot="5400000">
              <a:off x="5385498" y="1449282"/>
              <a:ext cx="638812" cy="1312197"/>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32" idx="2"/>
              <a:endCxn id="143" idx="0"/>
            </p:cNvCxnSpPr>
            <p:nvPr/>
          </p:nvCxnSpPr>
          <p:spPr>
            <a:xfrm rot="5400000">
              <a:off x="6246615" y="1360924"/>
              <a:ext cx="688408" cy="1597770"/>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35" idx="2"/>
              <a:endCxn id="96" idx="0"/>
            </p:cNvCxnSpPr>
            <p:nvPr/>
          </p:nvCxnSpPr>
          <p:spPr>
            <a:xfrm rot="5400000">
              <a:off x="6924478" y="847933"/>
              <a:ext cx="526255" cy="2461599"/>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593681" y="1756843"/>
              <a:ext cx="0" cy="5333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7309114" y="1756843"/>
              <a:ext cx="0" cy="5587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5400000">
              <a:off x="7482418" y="1845731"/>
              <a:ext cx="698500" cy="69003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207014" y="3291409"/>
              <a:ext cx="0" cy="518583"/>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p:nvPr/>
          </p:nvCxnSpPr>
          <p:spPr>
            <a:xfrm rot="16200000" flipV="1">
              <a:off x="4371605" y="2377906"/>
              <a:ext cx="412087" cy="2441921"/>
            </a:xfrm>
            <a:prstGeom prst="bentConnector3">
              <a:avLst>
                <a:gd name="adj1" fmla="val 39727"/>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53" idx="0"/>
              <a:endCxn id="93" idx="4"/>
            </p:cNvCxnSpPr>
            <p:nvPr/>
          </p:nvCxnSpPr>
          <p:spPr>
            <a:xfrm rot="16200000" flipV="1">
              <a:off x="5964092" y="1720374"/>
              <a:ext cx="188565" cy="3558887"/>
            </a:xfrm>
            <a:prstGeom prst="bentConnector3">
              <a:avLst>
                <a:gd name="adj1" fmla="val -388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p:nvPr/>
          </p:nvCxnSpPr>
          <p:spPr>
            <a:xfrm flipV="1">
              <a:off x="4442883" y="3354726"/>
              <a:ext cx="1211852" cy="472201"/>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86714" y="3259661"/>
              <a:ext cx="0" cy="503765"/>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5400000" flipH="1" flipV="1">
              <a:off x="5166402" y="2304255"/>
              <a:ext cx="436448" cy="236759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endCxn id="91" idx="4"/>
            </p:cNvCxnSpPr>
            <p:nvPr/>
          </p:nvCxnSpPr>
          <p:spPr>
            <a:xfrm flipV="1">
              <a:off x="6170083" y="3418233"/>
              <a:ext cx="1102357" cy="427327"/>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Elbow Connector 117"/>
            <p:cNvCxnSpPr>
              <a:endCxn id="81" idx="2"/>
            </p:cNvCxnSpPr>
            <p:nvPr/>
          </p:nvCxnSpPr>
          <p:spPr>
            <a:xfrm rot="16200000" flipV="1">
              <a:off x="4799755" y="3408684"/>
              <a:ext cx="810265" cy="444492"/>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2753782" y="947088"/>
              <a:ext cx="927943" cy="868517"/>
              <a:chOff x="1490133" y="947092"/>
              <a:chExt cx="927943" cy="868517"/>
            </a:xfrm>
          </p:grpSpPr>
          <p:sp>
            <p:nvSpPr>
              <p:cNvPr id="120" name="Rounded Rectangle 11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1" name="Picture 12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2" name="Group 121"/>
            <p:cNvGrpSpPr/>
            <p:nvPr/>
          </p:nvGrpSpPr>
          <p:grpSpPr>
            <a:xfrm>
              <a:off x="3795182" y="947088"/>
              <a:ext cx="927943" cy="868517"/>
              <a:chOff x="1490133" y="947092"/>
              <a:chExt cx="927943" cy="868517"/>
            </a:xfrm>
          </p:grpSpPr>
          <p:sp>
            <p:nvSpPr>
              <p:cNvPr id="123" name="Rounded Rectangle 12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5" name="Group 124"/>
            <p:cNvGrpSpPr/>
            <p:nvPr/>
          </p:nvGrpSpPr>
          <p:grpSpPr>
            <a:xfrm>
              <a:off x="4830232" y="947088"/>
              <a:ext cx="927943" cy="868517"/>
              <a:chOff x="1490133" y="947092"/>
              <a:chExt cx="927943" cy="868517"/>
            </a:xfrm>
          </p:grpSpPr>
          <p:sp>
            <p:nvSpPr>
              <p:cNvPr id="126" name="Rounded Rectangle 12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7" name="Picture 12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8" name="Group 127"/>
            <p:cNvGrpSpPr/>
            <p:nvPr/>
          </p:nvGrpSpPr>
          <p:grpSpPr>
            <a:xfrm>
              <a:off x="5871632" y="947088"/>
              <a:ext cx="927943" cy="868517"/>
              <a:chOff x="1490133" y="947092"/>
              <a:chExt cx="927943" cy="868517"/>
            </a:xfrm>
          </p:grpSpPr>
          <p:sp>
            <p:nvSpPr>
              <p:cNvPr id="129" name="Rounded Rectangle 12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0" name="Picture 12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1" name="Group 130"/>
            <p:cNvGrpSpPr/>
            <p:nvPr/>
          </p:nvGrpSpPr>
          <p:grpSpPr>
            <a:xfrm>
              <a:off x="6925732" y="947088"/>
              <a:ext cx="927943" cy="868517"/>
              <a:chOff x="1490133" y="947092"/>
              <a:chExt cx="927943" cy="868517"/>
            </a:xfrm>
          </p:grpSpPr>
          <p:sp>
            <p:nvSpPr>
              <p:cNvPr id="132" name="Rounded Rectangle 13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3" name="Picture 13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4" name="Group 133"/>
            <p:cNvGrpSpPr/>
            <p:nvPr/>
          </p:nvGrpSpPr>
          <p:grpSpPr>
            <a:xfrm>
              <a:off x="7954432" y="947088"/>
              <a:ext cx="927943" cy="868517"/>
              <a:chOff x="1490133" y="947092"/>
              <a:chExt cx="927943" cy="868517"/>
            </a:xfrm>
          </p:grpSpPr>
          <p:sp>
            <p:nvSpPr>
              <p:cNvPr id="135" name="Rounded Rectangle 13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6" name="Picture 13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pic>
          <p:nvPicPr>
            <p:cNvPr id="137" name="Picture 136"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857" y="2454417"/>
              <a:ext cx="673100" cy="673100"/>
            </a:xfrm>
            <a:prstGeom prst="rect">
              <a:avLst/>
            </a:prstGeom>
          </p:spPr>
        </p:pic>
        <p:pic>
          <p:nvPicPr>
            <p:cNvPr id="138" name="Picture 137"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488690"/>
              <a:ext cx="268534" cy="302102"/>
            </a:xfrm>
            <a:prstGeom prst="rect">
              <a:avLst/>
            </a:prstGeom>
          </p:spPr>
        </p:pic>
        <p:pic>
          <p:nvPicPr>
            <p:cNvPr id="139" name="Picture 138"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488690"/>
              <a:ext cx="268534" cy="302102"/>
            </a:xfrm>
            <a:prstGeom prst="rect">
              <a:avLst/>
            </a:prstGeom>
          </p:spPr>
        </p:pic>
        <p:pic>
          <p:nvPicPr>
            <p:cNvPr id="140" name="Picture 139"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807785"/>
              <a:ext cx="268534" cy="302102"/>
            </a:xfrm>
            <a:prstGeom prst="rect">
              <a:avLst/>
            </a:prstGeom>
          </p:spPr>
        </p:pic>
        <p:pic>
          <p:nvPicPr>
            <p:cNvPr id="141" name="Picture 140"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807785"/>
              <a:ext cx="268534" cy="302102"/>
            </a:xfrm>
            <a:prstGeom prst="rect">
              <a:avLst/>
            </a:prstGeom>
          </p:spPr>
        </p:pic>
        <p:pic>
          <p:nvPicPr>
            <p:cNvPr id="142" name="Picture 141"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57" y="2501365"/>
              <a:ext cx="623358" cy="590550"/>
            </a:xfrm>
            <a:prstGeom prst="rect">
              <a:avLst/>
            </a:prstGeom>
          </p:spPr>
        </p:pic>
        <p:pic>
          <p:nvPicPr>
            <p:cNvPr id="143" name="Picture 142" descr="document_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22" y="2504013"/>
              <a:ext cx="693223" cy="706060"/>
            </a:xfrm>
            <a:prstGeom prst="rect">
              <a:avLst/>
            </a:prstGeom>
          </p:spPr>
        </p:pic>
        <p:pic>
          <p:nvPicPr>
            <p:cNvPr id="144" name="Picture 143" descr="sto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296" y="2504028"/>
              <a:ext cx="576619" cy="576619"/>
            </a:xfrm>
            <a:prstGeom prst="rect">
              <a:avLst/>
            </a:prstGeom>
          </p:spPr>
        </p:pic>
        <p:pic>
          <p:nvPicPr>
            <p:cNvPr id="145" name="Picture 144" descr="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6056" y="2514294"/>
              <a:ext cx="558800" cy="558800"/>
            </a:xfrm>
            <a:prstGeom prst="rect">
              <a:avLst/>
            </a:prstGeom>
          </p:spPr>
        </p:pic>
        <p:pic>
          <p:nvPicPr>
            <p:cNvPr id="146" name="Picture 145" descr="arch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9889" y="2492066"/>
              <a:ext cx="512462" cy="590445"/>
            </a:xfrm>
            <a:prstGeom prst="rect">
              <a:avLst/>
            </a:prstGeom>
          </p:spPr>
        </p:pic>
        <p:sp>
          <p:nvSpPr>
            <p:cNvPr id="147" name="&quot;No&quot; Symbol 146"/>
            <p:cNvSpPr/>
            <p:nvPr/>
          </p:nvSpPr>
          <p:spPr>
            <a:xfrm>
              <a:off x="8151741" y="2591326"/>
              <a:ext cx="382996" cy="38299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8" name="Picture 147"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4138" y="3677546"/>
              <a:ext cx="722387" cy="689551"/>
            </a:xfrm>
            <a:prstGeom prst="rect">
              <a:avLst/>
            </a:prstGeom>
          </p:spPr>
        </p:pic>
        <p:pic>
          <p:nvPicPr>
            <p:cNvPr id="149" name="Picture 148"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1538" y="3677546"/>
              <a:ext cx="722387" cy="689551"/>
            </a:xfrm>
            <a:prstGeom prst="rect">
              <a:avLst/>
            </a:prstGeom>
          </p:spPr>
        </p:pic>
        <p:pic>
          <p:nvPicPr>
            <p:cNvPr id="150" name="Picture 149"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0399" y="3637700"/>
              <a:ext cx="438150" cy="525780"/>
            </a:xfrm>
            <a:prstGeom prst="rect">
              <a:avLst/>
            </a:prstGeom>
          </p:spPr>
        </p:pic>
        <p:pic>
          <p:nvPicPr>
            <p:cNvPr id="151" name="Picture 150"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5299" y="3735067"/>
              <a:ext cx="438150" cy="525780"/>
            </a:xfrm>
            <a:prstGeom prst="rect">
              <a:avLst/>
            </a:prstGeom>
          </p:spPr>
        </p:pic>
        <p:pic>
          <p:nvPicPr>
            <p:cNvPr id="152" name="Picture 151"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4433" y="3828201"/>
              <a:ext cx="438150" cy="525780"/>
            </a:xfrm>
            <a:prstGeom prst="rect">
              <a:avLst/>
            </a:prstGeom>
          </p:spPr>
        </p:pic>
        <p:pic>
          <p:nvPicPr>
            <p:cNvPr id="153" name="Picture 152" descr="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9550" y="3594100"/>
              <a:ext cx="1236533" cy="755051"/>
            </a:xfrm>
            <a:prstGeom prst="rect">
              <a:avLst/>
            </a:prstGeom>
          </p:spPr>
        </p:pic>
      </p:grpSp>
    </p:spTree>
    <p:extLst>
      <p:ext uri="{BB962C8B-B14F-4D97-AF65-F5344CB8AC3E}">
        <p14:creationId xmlns:p14="http://schemas.microsoft.com/office/powerpoint/2010/main" val="379393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5625924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Explore the data – Faceted Search</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62099120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Cloudera Search</a:t>
            </a:r>
            <a:endParaRPr lang="en-US" dirty="0"/>
          </a:p>
        </p:txBody>
      </p:sp>
      <p:sp>
        <p:nvSpPr>
          <p:cNvPr id="5" name="Content Placeholder 4"/>
          <p:cNvSpPr>
            <a:spLocks noGrp="1"/>
          </p:cNvSpPr>
          <p:nvPr>
            <p:ph idx="1"/>
          </p:nvPr>
        </p:nvSpPr>
        <p:spPr>
          <a:xfrm>
            <a:off x="448502" y="1192627"/>
            <a:ext cx="8229600" cy="627226"/>
          </a:xfrm>
        </p:spPr>
        <p:txBody>
          <a:bodyPr/>
          <a:lstStyle/>
          <a:p>
            <a:pPr marL="0" indent="0">
              <a:buNone/>
            </a:pPr>
            <a:r>
              <a:rPr lang="en-US" dirty="0" smtClean="0"/>
              <a:t>Open Source, Full-Text Search for Everyone</a:t>
            </a:r>
            <a:endParaRPr lang="en-US" dirty="0"/>
          </a:p>
        </p:txBody>
      </p:sp>
      <p:sp>
        <p:nvSpPr>
          <p:cNvPr id="4" name="Slide Number Placeholder 3"/>
          <p:cNvSpPr>
            <a:spLocks noGrp="1"/>
          </p:cNvSpPr>
          <p:nvPr>
            <p:ph type="sldNum" sz="quarter" idx="12"/>
          </p:nvPr>
        </p:nvSpPr>
        <p:spPr>
          <a:prstGeom prst="rect">
            <a:avLst/>
          </a:prstGeom>
        </p:spPr>
        <p:txBody>
          <a:bodyPr/>
          <a:lstStyle/>
          <a:p>
            <a:fld id="{E88813DA-8D06-F14C-8552-E6A9180E361F}" type="slidenum">
              <a:rPr lang="en-US" smtClean="0"/>
              <a:pPr/>
              <a:t>32</a:t>
            </a:fld>
            <a:endParaRPr lang="en-US" dirty="0"/>
          </a:p>
        </p:txBody>
      </p:sp>
      <p:grpSp>
        <p:nvGrpSpPr>
          <p:cNvPr id="6" name="Group 5"/>
          <p:cNvGrpSpPr/>
          <p:nvPr/>
        </p:nvGrpSpPr>
        <p:grpSpPr>
          <a:xfrm>
            <a:off x="5394623" y="3022600"/>
            <a:ext cx="3210561" cy="3048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 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85411" y="2079174"/>
                <a:ext cx="192360" cy="80792"/>
              </a:xfrm>
              <a:prstGeom prst="rect">
                <a:avLst/>
              </a:prstGeom>
              <a:grp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aphicFrame>
        <p:nvGraphicFramePr>
          <p:cNvPr id="18" name="Table 17"/>
          <p:cNvGraphicFramePr>
            <a:graphicFrameLocks noGrp="1"/>
          </p:cNvGraphicFramePr>
          <p:nvPr>
            <p:extLst>
              <p:ext uri="{D42A27DB-BD31-4B8C-83A1-F6EECF244321}">
                <p14:modId xmlns:p14="http://schemas.microsoft.com/office/powerpoint/2010/main" val="3164563408"/>
              </p:ext>
            </p:extLst>
          </p:nvPr>
        </p:nvGraphicFramePr>
        <p:xfrm>
          <a:off x="361522" y="2010353"/>
          <a:ext cx="4591478" cy="4145280"/>
        </p:xfrm>
        <a:graphic>
          <a:graphicData uri="http://schemas.openxmlformats.org/drawingml/2006/table">
            <a:tbl>
              <a:tblPr firstRow="1" bandRow="1">
                <a:tableStyleId>{2D5ABB26-0587-4C30-8999-92F81FD0307C}</a:tableStyleId>
              </a:tblPr>
              <a:tblGrid>
                <a:gridCol w="1543478"/>
                <a:gridCol w="3048000"/>
              </a:tblGrid>
              <a:tr h="975360">
                <a:tc>
                  <a:txBody>
                    <a:bodyPr/>
                    <a:lstStyle/>
                    <a:p>
                      <a:r>
                        <a:rPr lang="en-US" sz="1800" dirty="0" smtClean="0">
                          <a:solidFill>
                            <a:srgbClr val="595959"/>
                          </a:solidFill>
                        </a:rPr>
                        <a:t>Accessible</a:t>
                      </a:r>
                      <a:endParaRPr lang="en-US" sz="1800" dirty="0">
                        <a:solidFill>
                          <a:srgbClr val="595959"/>
                        </a:solidFill>
                      </a:endParaRPr>
                    </a:p>
                  </a:txBody>
                  <a:tcPr marT="60960" marB="60960"/>
                </a:tc>
                <a:tc>
                  <a:txBody>
                    <a:bodyPr/>
                    <a:lstStyle/>
                    <a:p>
                      <a:r>
                        <a:rPr lang="en-US" sz="1800" b="1" dirty="0" smtClean="0">
                          <a:solidFill>
                            <a:srgbClr val="595959"/>
                          </a:solidFill>
                        </a:rPr>
                        <a:t>“Google” for Hadoop with real-time data exploration</a:t>
                      </a:r>
                      <a:endParaRPr lang="en-US" sz="1800" b="1" baseline="0" dirty="0" smtClean="0">
                        <a:solidFill>
                          <a:srgbClr val="595959"/>
                        </a:solidFill>
                      </a:endParaRPr>
                    </a:p>
                    <a:p>
                      <a:endParaRPr lang="en-US" sz="1800" b="1" dirty="0">
                        <a:solidFill>
                          <a:srgbClr val="595959"/>
                        </a:solidFill>
                      </a:endParaRPr>
                    </a:p>
                  </a:txBody>
                  <a:tcPr marT="60960" marB="60960"/>
                </a:tc>
              </a:tr>
              <a:tr h="975360">
                <a:tc>
                  <a:txBody>
                    <a:bodyPr/>
                    <a:lstStyle/>
                    <a:p>
                      <a:r>
                        <a:rPr lang="en-US" sz="1800" dirty="0" smtClean="0">
                          <a:solidFill>
                            <a:srgbClr val="595959"/>
                          </a:solidFill>
                        </a:rPr>
                        <a:t>Standard</a:t>
                      </a:r>
                      <a:endParaRPr lang="en-US" sz="1800" dirty="0">
                        <a:solidFill>
                          <a:srgbClr val="595959"/>
                        </a:solidFill>
                      </a:endParaRPr>
                    </a:p>
                  </a:txBody>
                  <a:tcPr marT="60960" marB="60960"/>
                </a:tc>
                <a:tc>
                  <a:txBody>
                    <a:bodyPr/>
                    <a:lstStyle/>
                    <a:p>
                      <a:r>
                        <a:rPr lang="en-US" sz="1800" b="1" dirty="0" smtClean="0">
                          <a:solidFill>
                            <a:srgbClr val="595959"/>
                          </a:solidFill>
                        </a:rPr>
                        <a:t>Full</a:t>
                      </a:r>
                      <a:r>
                        <a:rPr lang="en-US" sz="1800" b="1" baseline="0" dirty="0" smtClean="0">
                          <a:solidFill>
                            <a:srgbClr val="595959"/>
                          </a:solidFill>
                        </a:rPr>
                        <a:t>-featured search b</a:t>
                      </a:r>
                      <a:r>
                        <a:rPr lang="en-US" sz="1800" b="1" dirty="0" smtClean="0">
                          <a:solidFill>
                            <a:srgbClr val="595959"/>
                          </a:solidFill>
                        </a:rPr>
                        <a:t>uilt on </a:t>
                      </a:r>
                      <a:r>
                        <a:rPr lang="en-US" sz="1800" b="1" dirty="0" err="1" smtClean="0">
                          <a:solidFill>
                            <a:srgbClr val="595959"/>
                          </a:solidFill>
                        </a:rPr>
                        <a:t>Solr</a:t>
                      </a:r>
                      <a:r>
                        <a:rPr lang="en-US" sz="1800" b="1" dirty="0" smtClean="0">
                          <a:solidFill>
                            <a:srgbClr val="595959"/>
                          </a:solidFill>
                        </a:rPr>
                        <a:t>, the standard for search</a:t>
                      </a:r>
                      <a:endParaRPr lang="en-US" sz="1800" b="1" baseline="0" dirty="0" smtClean="0">
                        <a:solidFill>
                          <a:srgbClr val="595959"/>
                        </a:solidFill>
                      </a:endParaRPr>
                    </a:p>
                    <a:p>
                      <a:endParaRPr lang="en-US" sz="1800" b="1" dirty="0">
                        <a:solidFill>
                          <a:srgbClr val="595959"/>
                        </a:solidFill>
                      </a:endParaRPr>
                    </a:p>
                  </a:txBody>
                  <a:tcPr marT="60960" marB="60960"/>
                </a:tc>
              </a:tr>
              <a:tr h="975360">
                <a:tc>
                  <a:txBody>
                    <a:bodyPr/>
                    <a:lstStyle/>
                    <a:p>
                      <a:r>
                        <a:rPr lang="en-US" sz="1800" dirty="0" smtClean="0">
                          <a:solidFill>
                            <a:srgbClr val="595959"/>
                          </a:solidFill>
                        </a:rPr>
                        <a:t>Flexible</a:t>
                      </a:r>
                      <a:endParaRPr lang="en-US" sz="1800" dirty="0">
                        <a:solidFill>
                          <a:srgbClr val="595959"/>
                        </a:solidFill>
                      </a:endParaRPr>
                    </a:p>
                  </a:txBody>
                  <a:tcPr marT="60960" marB="60960"/>
                </a:tc>
                <a:tc>
                  <a:txBody>
                    <a:bodyPr/>
                    <a:lstStyle/>
                    <a:p>
                      <a:r>
                        <a:rPr lang="en-US" sz="1800" b="1" dirty="0" smtClean="0">
                          <a:solidFill>
                            <a:srgbClr val="595959"/>
                          </a:solidFill>
                        </a:rPr>
                        <a:t>Consolidate infrastructure for</a:t>
                      </a:r>
                      <a:r>
                        <a:rPr lang="en-US" sz="1800" b="1" baseline="0" dirty="0" smtClean="0">
                          <a:solidFill>
                            <a:srgbClr val="595959"/>
                          </a:solidFill>
                        </a:rPr>
                        <a:t> batch, real-time, and on-demand indexing</a:t>
                      </a:r>
                      <a:endParaRPr lang="en-US" sz="1800" b="1" dirty="0" smtClean="0">
                        <a:solidFill>
                          <a:srgbClr val="595959"/>
                        </a:solidFill>
                      </a:endParaRPr>
                    </a:p>
                    <a:p>
                      <a:endParaRPr lang="en-US" sz="1800" b="1" dirty="0">
                        <a:solidFill>
                          <a:srgbClr val="595959"/>
                        </a:solidFill>
                      </a:endParaRPr>
                    </a:p>
                  </a:txBody>
                  <a:tcPr marT="60960" marB="60960"/>
                </a:tc>
              </a:tr>
              <a:tr h="975360">
                <a:tc>
                  <a:txBody>
                    <a:bodyPr/>
                    <a:lstStyle/>
                    <a:p>
                      <a:r>
                        <a:rPr lang="en-US" sz="1800" dirty="0" smtClean="0">
                          <a:solidFill>
                            <a:schemeClr val="tx1">
                              <a:lumMod val="65000"/>
                              <a:lumOff val="35000"/>
                            </a:schemeClr>
                          </a:solidFill>
                        </a:rPr>
                        <a:t>Integrated &amp; Secured</a:t>
                      </a:r>
                      <a:endParaRPr lang="en-US" sz="1800" dirty="0">
                        <a:solidFill>
                          <a:schemeClr val="tx1">
                            <a:lumMod val="65000"/>
                            <a:lumOff val="35000"/>
                          </a:schemeClr>
                        </a:solidFill>
                      </a:endParaRPr>
                    </a:p>
                  </a:txBody>
                  <a:tcPr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smtClean="0">
                          <a:solidFill>
                            <a:schemeClr val="tx1">
                              <a:lumMod val="65000"/>
                              <a:lumOff val="35000"/>
                            </a:schemeClr>
                          </a:solidFill>
                        </a:rPr>
                        <a:t>A unified part of Cloudera’s enterprise data hub with</a:t>
                      </a:r>
                      <a:r>
                        <a:rPr lang="en-US" sz="1800" b="1" baseline="0" dirty="0" smtClean="0">
                          <a:solidFill>
                            <a:schemeClr val="tx1">
                              <a:lumMod val="65000"/>
                              <a:lumOff val="35000"/>
                            </a:schemeClr>
                          </a:solidFill>
                        </a:rPr>
                        <a:t> compliance-ready security</a:t>
                      </a:r>
                      <a:endParaRPr lang="en-US" sz="1800" b="1" dirty="0">
                        <a:solidFill>
                          <a:schemeClr val="tx1">
                            <a:lumMod val="65000"/>
                            <a:lumOff val="35000"/>
                          </a:schemeClr>
                        </a:solidFill>
                      </a:endParaRPr>
                    </a:p>
                  </a:txBody>
                  <a:tcPr marT="60960" marB="60960"/>
                </a:tc>
              </a:tr>
            </a:tbl>
          </a:graphicData>
        </a:graphic>
      </p:graphicFrame>
      <p:grpSp>
        <p:nvGrpSpPr>
          <p:cNvPr id="19" name="Group 18"/>
          <p:cNvGrpSpPr/>
          <p:nvPr/>
        </p:nvGrpSpPr>
        <p:grpSpPr>
          <a:xfrm>
            <a:off x="5394624" y="2514600"/>
            <a:ext cx="3196499" cy="411291"/>
            <a:chOff x="5227320" y="1364898"/>
            <a:chExt cx="3657600" cy="424532"/>
          </a:xfrm>
        </p:grpSpPr>
        <p:sp>
          <p:nvSpPr>
            <p:cNvPr id="20" name="Rectangle 19"/>
            <p:cNvSpPr/>
            <p:nvPr/>
          </p:nvSpPr>
          <p:spPr>
            <a:xfrm>
              <a:off x="5227320" y="1364898"/>
              <a:ext cx="2667000" cy="42453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
          <p:nvSpPr>
            <p:cNvPr id="21" name="Rectangle 20"/>
            <p:cNvSpPr/>
            <p:nvPr/>
          </p:nvSpPr>
          <p:spPr>
            <a:xfrm>
              <a:off x="7970520" y="1364898"/>
              <a:ext cx="914400" cy="424532"/>
            </a:xfrm>
            <a:prstGeom prst="rect">
              <a:avLst/>
            </a:prstGeom>
            <a:solidFill>
              <a:schemeClr val="bg1">
                <a:lumMod val="5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Search</a:t>
              </a:r>
              <a:endParaRPr lang="en-US" sz="1600" b="1" dirty="0"/>
            </a:p>
          </p:txBody>
        </p:sp>
      </p:grpSp>
      <p:sp>
        <p:nvSpPr>
          <p:cNvPr id="22" name="TextBox 21"/>
          <p:cNvSpPr txBox="1"/>
          <p:nvPr/>
        </p:nvSpPr>
        <p:spPr>
          <a:xfrm>
            <a:off x="5380562" y="1701801"/>
            <a:ext cx="3210561" cy="646331"/>
          </a:xfrm>
          <a:prstGeom prst="rect">
            <a:avLst/>
          </a:prstGeom>
          <a:noFill/>
        </p:spPr>
        <p:txBody>
          <a:bodyPr wrap="square" rtlCol="0">
            <a:spAutoFit/>
          </a:bodyPr>
          <a:lstStyle/>
          <a:p>
            <a:pPr algn="ctr"/>
            <a:r>
              <a:rPr lang="en-US" dirty="0" smtClean="0">
                <a:solidFill>
                  <a:srgbClr val="595959"/>
                </a:solidFill>
              </a:rPr>
              <a:t>Many know SQL but everyone knows search</a:t>
            </a:r>
            <a:endParaRPr lang="en-US" dirty="0">
              <a:solidFill>
                <a:srgbClr val="595959"/>
              </a:solidFill>
            </a:endParaRPr>
          </a:p>
        </p:txBody>
      </p:sp>
    </p:spTree>
    <p:extLst>
      <p:ext uri="{BB962C8B-B14F-4D97-AF65-F5344CB8AC3E}">
        <p14:creationId xmlns:p14="http://schemas.microsoft.com/office/powerpoint/2010/main" val="247211604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Exploration</a:t>
            </a:r>
            <a:endParaRPr lang="en-US" dirty="0"/>
          </a:p>
        </p:txBody>
      </p:sp>
      <p:pic>
        <p:nvPicPr>
          <p:cNvPr id="2" name="Content Placeholder 1" descr="Screen Shot 2014-09-17 at 10.39.38 PM.png"/>
          <p:cNvPicPr>
            <a:picLocks noGrp="1" noChangeAspect="1"/>
          </p:cNvPicPr>
          <p:nvPr>
            <p:ph idx="1"/>
          </p:nvPr>
        </p:nvPicPr>
        <p:blipFill>
          <a:blip r:embed="rId2">
            <a:extLst>
              <a:ext uri="{28A0092B-C50C-407E-A947-70E740481C1C}">
                <a14:useLocalDpi xmlns:a14="http://schemas.microsoft.com/office/drawing/2010/main" val="0"/>
              </a:ext>
            </a:extLst>
          </a:blip>
          <a:srcRect t="-4003" b="-4003"/>
          <a:stretch>
            <a:fillRect/>
          </a:stretch>
        </p:blipFill>
        <p:spPr>
          <a:xfrm>
            <a:off x="448502" y="1281527"/>
            <a:ext cx="8229600" cy="4734338"/>
          </a:xfrm>
        </p:spPr>
      </p:pic>
    </p:spTree>
    <p:extLst>
      <p:ext uri="{BB962C8B-B14F-4D97-AF65-F5344CB8AC3E}">
        <p14:creationId xmlns:p14="http://schemas.microsoft.com/office/powerpoint/2010/main" val="403662974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87486185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56851825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a:t>
            </a:r>
            <a:r>
              <a:rPr lang="en-US" dirty="0" smtClean="0"/>
              <a:t>- Authentication and </a:t>
            </a:r>
            <a:r>
              <a:rPr lang="en-US" dirty="0"/>
              <a:t>Authorization </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7332697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Comprehensive Security and Governance</a:t>
            </a:r>
            <a:br>
              <a:rPr lang="en-US" dirty="0" smtClean="0"/>
            </a:br>
            <a:r>
              <a:rPr lang="en-US" sz="1800" dirty="0" smtClean="0">
                <a:solidFill>
                  <a:srgbClr val="404040"/>
                </a:solidFill>
              </a:rPr>
              <a:t>Only with Cloudera</a:t>
            </a:r>
            <a:endParaRPr lang="en-US" dirty="0">
              <a:solidFill>
                <a:srgbClr val="404040"/>
              </a:solidFill>
            </a:endParaRPr>
          </a:p>
        </p:txBody>
      </p:sp>
      <p:sp>
        <p:nvSpPr>
          <p:cNvPr id="4" name="Slide Number Placeholder 3"/>
          <p:cNvSpPr>
            <a:spLocks noGrp="1"/>
          </p:cNvSpPr>
          <p:nvPr>
            <p:ph type="sldNum" sz="quarter" idx="12"/>
          </p:nvPr>
        </p:nvSpPr>
        <p:spPr>
          <a:prstGeom prst="rect">
            <a:avLst/>
          </a:prstGeom>
        </p:spPr>
        <p:txBody>
          <a:bodyPr/>
          <a:lstStyle/>
          <a:p>
            <a:fld id="{E88813DA-8D06-F14C-8552-E6A9180E361F}" type="slidenum">
              <a:rPr lang="en-US" smtClean="0"/>
              <a:pPr/>
              <a:t>37</a:t>
            </a:fld>
            <a:endParaRPr lang="en-US" dirty="0"/>
          </a:p>
        </p:txBody>
      </p:sp>
      <p:cxnSp>
        <p:nvCxnSpPr>
          <p:cNvPr id="7" name="Straight Connector 6"/>
          <p:cNvCxnSpPr/>
          <p:nvPr/>
        </p:nvCxnSpPr>
        <p:spPr>
          <a:xfrm>
            <a:off x="4075611" y="4699147"/>
            <a:ext cx="0" cy="48500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08663" y="4699147"/>
            <a:ext cx="0" cy="485004"/>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00503" y="4699147"/>
            <a:ext cx="0" cy="48500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33555" y="4699147"/>
            <a:ext cx="0" cy="48500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290560" y="4699147"/>
            <a:ext cx="0" cy="485004"/>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23612" y="4699147"/>
            <a:ext cx="0" cy="485004"/>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68137" y="4699147"/>
            <a:ext cx="0" cy="4850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01189" y="4699147"/>
            <a:ext cx="0" cy="4850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455093" y="1498602"/>
            <a:ext cx="1913639" cy="3325609"/>
          </a:xfrm>
          <a:prstGeom prst="roundRect">
            <a:avLst>
              <a:gd name="adj" fmla="val 3348"/>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300" dirty="0"/>
          </a:p>
        </p:txBody>
      </p:sp>
      <p:sp>
        <p:nvSpPr>
          <p:cNvPr id="16" name="Rounded Rectangle 15"/>
          <p:cNvSpPr/>
          <p:nvPr/>
        </p:nvSpPr>
        <p:spPr>
          <a:xfrm>
            <a:off x="2556762" y="1498601"/>
            <a:ext cx="1913639" cy="3325611"/>
          </a:xfrm>
          <a:prstGeom prst="roundRect">
            <a:avLst>
              <a:gd name="adj" fmla="val 3348"/>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7" name="Rounded Rectangle 16"/>
          <p:cNvSpPr/>
          <p:nvPr/>
        </p:nvSpPr>
        <p:spPr>
          <a:xfrm>
            <a:off x="4658431" y="1498601"/>
            <a:ext cx="1913639" cy="3325611"/>
          </a:xfrm>
          <a:prstGeom prst="roundRect">
            <a:avLst>
              <a:gd name="adj" fmla="val 3348"/>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8" name="Rounded Rectangle 17"/>
          <p:cNvSpPr/>
          <p:nvPr/>
        </p:nvSpPr>
        <p:spPr>
          <a:xfrm>
            <a:off x="6760100" y="1498601"/>
            <a:ext cx="1913639" cy="3325612"/>
          </a:xfrm>
          <a:prstGeom prst="roundRect">
            <a:avLst>
              <a:gd name="adj" fmla="val 3348"/>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9" name="TextBox 18"/>
          <p:cNvSpPr txBox="1"/>
          <p:nvPr/>
        </p:nvSpPr>
        <p:spPr>
          <a:xfrm>
            <a:off x="455093" y="1723973"/>
            <a:ext cx="1913639" cy="2200602"/>
          </a:xfrm>
          <a:prstGeom prst="rect">
            <a:avLst/>
          </a:prstGeom>
          <a:noFill/>
        </p:spPr>
        <p:txBody>
          <a:bodyPr wrap="square" rtlCol="0">
            <a:spAutoFit/>
          </a:bodyPr>
          <a:lstStyle/>
          <a:p>
            <a:pPr algn="ctr">
              <a:spcAft>
                <a:spcPts val="600"/>
              </a:spcAft>
            </a:pPr>
            <a:r>
              <a:rPr lang="en-US" sz="2000" b="1" dirty="0" smtClean="0">
                <a:solidFill>
                  <a:schemeClr val="bg1"/>
                </a:solidFill>
              </a:rPr>
              <a:t>Perimeter</a:t>
            </a:r>
            <a:endParaRPr lang="en-US" sz="1400" b="1" dirty="0">
              <a:solidFill>
                <a:schemeClr val="bg1"/>
              </a:solidFill>
            </a:endParaRPr>
          </a:p>
          <a:p>
            <a:pPr algn="ctr"/>
            <a:r>
              <a:rPr lang="en-US" sz="1400" dirty="0" smtClean="0">
                <a:solidFill>
                  <a:schemeClr val="bg1"/>
                </a:solidFill>
              </a:rPr>
              <a:t>Guarding access to the cluster itself</a:t>
            </a:r>
          </a:p>
          <a:p>
            <a:endParaRPr lang="en-US" sz="1200" dirty="0" smtClean="0">
              <a:solidFill>
                <a:schemeClr val="bg1"/>
              </a:solidFill>
            </a:endParaRP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Authentication</a:t>
            </a:r>
          </a:p>
          <a:p>
            <a:pPr algn="ctr"/>
            <a:r>
              <a:rPr lang="en-US" sz="1200" dirty="0" smtClean="0">
                <a:solidFill>
                  <a:schemeClr val="bg1"/>
                </a:solidFill>
              </a:rPr>
              <a:t>Network isolation</a:t>
            </a:r>
          </a:p>
          <a:p>
            <a:pPr algn="ctr"/>
            <a:endParaRPr lang="en-US" sz="1200" dirty="0">
              <a:solidFill>
                <a:schemeClr val="bg1"/>
              </a:solidFill>
            </a:endParaRPr>
          </a:p>
        </p:txBody>
      </p:sp>
      <p:sp>
        <p:nvSpPr>
          <p:cNvPr id="20" name="TextBox 19"/>
          <p:cNvSpPr txBox="1"/>
          <p:nvPr/>
        </p:nvSpPr>
        <p:spPr>
          <a:xfrm>
            <a:off x="2556761" y="1723974"/>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Data</a:t>
            </a:r>
            <a:endParaRPr lang="en-US" sz="1400" b="1" dirty="0">
              <a:solidFill>
                <a:schemeClr val="bg1"/>
              </a:solidFill>
            </a:endParaRPr>
          </a:p>
          <a:p>
            <a:pPr algn="ctr"/>
            <a:r>
              <a:rPr lang="en-US" sz="1400" dirty="0" smtClean="0">
                <a:solidFill>
                  <a:schemeClr val="bg1"/>
                </a:solidFill>
              </a:rPr>
              <a:t>Protecting data in the cluster from unauthorized visibility</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Encryption, Tokenization,</a:t>
            </a:r>
          </a:p>
          <a:p>
            <a:pPr algn="ctr"/>
            <a:r>
              <a:rPr lang="en-US" sz="1200" dirty="0" smtClean="0">
                <a:solidFill>
                  <a:schemeClr val="bg1"/>
                </a:solidFill>
              </a:rPr>
              <a:t>Data masking</a:t>
            </a:r>
          </a:p>
          <a:p>
            <a:pPr algn="ctr"/>
            <a:endParaRPr lang="en-US" sz="1200" dirty="0">
              <a:solidFill>
                <a:schemeClr val="bg1"/>
              </a:solidFill>
            </a:endParaRPr>
          </a:p>
        </p:txBody>
      </p:sp>
      <p:sp>
        <p:nvSpPr>
          <p:cNvPr id="21" name="TextBox 20"/>
          <p:cNvSpPr txBox="1"/>
          <p:nvPr/>
        </p:nvSpPr>
        <p:spPr>
          <a:xfrm>
            <a:off x="4658430" y="1723974"/>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Access</a:t>
            </a:r>
            <a:endParaRPr lang="en-US" sz="1400" b="1" dirty="0">
              <a:solidFill>
                <a:schemeClr val="bg1"/>
              </a:solidFill>
            </a:endParaRPr>
          </a:p>
          <a:p>
            <a:pPr algn="ctr"/>
            <a:r>
              <a:rPr lang="en-US" sz="1400" dirty="0" smtClean="0">
                <a:solidFill>
                  <a:schemeClr val="bg1"/>
                </a:solidFill>
              </a:rPr>
              <a:t>Defining what users and applications can do with data</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Permissions</a:t>
            </a:r>
          </a:p>
          <a:p>
            <a:pPr algn="ctr"/>
            <a:r>
              <a:rPr lang="en-US" sz="1200" dirty="0" smtClean="0">
                <a:solidFill>
                  <a:schemeClr val="bg1"/>
                </a:solidFill>
              </a:rPr>
              <a:t>Authorization</a:t>
            </a:r>
          </a:p>
          <a:p>
            <a:pPr algn="ctr"/>
            <a:endParaRPr lang="en-US" sz="1200" dirty="0">
              <a:solidFill>
                <a:schemeClr val="bg1"/>
              </a:solidFill>
            </a:endParaRPr>
          </a:p>
        </p:txBody>
      </p:sp>
      <p:sp>
        <p:nvSpPr>
          <p:cNvPr id="22" name="TextBox 21"/>
          <p:cNvSpPr txBox="1"/>
          <p:nvPr/>
        </p:nvSpPr>
        <p:spPr>
          <a:xfrm>
            <a:off x="6760099" y="1723974"/>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Visibility</a:t>
            </a:r>
            <a:endParaRPr lang="en-US" sz="1400" b="1" dirty="0">
              <a:solidFill>
                <a:schemeClr val="bg1"/>
              </a:solidFill>
            </a:endParaRPr>
          </a:p>
          <a:p>
            <a:pPr algn="ctr"/>
            <a:r>
              <a:rPr lang="en-US" sz="1400" dirty="0" smtClean="0">
                <a:solidFill>
                  <a:schemeClr val="bg1"/>
                </a:solidFill>
              </a:rPr>
              <a:t>Reporting on where data came from and how it’s being used</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Auditing</a:t>
            </a:r>
          </a:p>
          <a:p>
            <a:pPr algn="ctr"/>
            <a:r>
              <a:rPr lang="en-US" sz="1200" dirty="0" smtClean="0">
                <a:solidFill>
                  <a:schemeClr val="bg1"/>
                </a:solidFill>
              </a:rPr>
              <a:t>Lineage</a:t>
            </a:r>
          </a:p>
          <a:p>
            <a:pPr algn="ctr"/>
            <a:endParaRPr lang="en-US" sz="1200" dirty="0">
              <a:solidFill>
                <a:schemeClr val="bg1"/>
              </a:solidFill>
            </a:endParaRPr>
          </a:p>
        </p:txBody>
      </p:sp>
      <p:sp>
        <p:nvSpPr>
          <p:cNvPr id="23" name="Rounded Rectangle 22"/>
          <p:cNvSpPr/>
          <p:nvPr/>
        </p:nvSpPr>
        <p:spPr>
          <a:xfrm>
            <a:off x="4658431" y="5068044"/>
            <a:ext cx="1913639" cy="812793"/>
          </a:xfrm>
          <a:prstGeom prst="roundRect">
            <a:avLst>
              <a:gd name="adj" fmla="val 7999"/>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Sentry</a:t>
            </a:r>
            <a:endParaRPr lang="en-US" sz="1200" b="1" dirty="0">
              <a:solidFill>
                <a:schemeClr val="bg1"/>
              </a:solidFill>
            </a:endParaRPr>
          </a:p>
        </p:txBody>
      </p:sp>
      <p:sp>
        <p:nvSpPr>
          <p:cNvPr id="24" name="Rounded Rectangle 23"/>
          <p:cNvSpPr/>
          <p:nvPr/>
        </p:nvSpPr>
        <p:spPr>
          <a:xfrm>
            <a:off x="455093" y="5068044"/>
            <a:ext cx="1913639" cy="812793"/>
          </a:xfrm>
          <a:prstGeom prst="roundRect">
            <a:avLst>
              <a:gd name="adj" fmla="val 9427"/>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 Kerberos | AD/LDAP</a:t>
            </a:r>
            <a:endParaRPr lang="en-US" sz="1200" dirty="0"/>
          </a:p>
        </p:txBody>
      </p:sp>
      <p:sp>
        <p:nvSpPr>
          <p:cNvPr id="25" name="Rounded Rectangle 24"/>
          <p:cNvSpPr/>
          <p:nvPr/>
        </p:nvSpPr>
        <p:spPr>
          <a:xfrm>
            <a:off x="6760098" y="5068044"/>
            <a:ext cx="1913639" cy="812793"/>
          </a:xfrm>
          <a:prstGeom prst="roundRect">
            <a:avLst>
              <a:gd name="adj" fmla="val 7999"/>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endParaRPr lang="en-US" sz="1200" dirty="0">
              <a:solidFill>
                <a:schemeClr val="bg1"/>
              </a:solidFill>
            </a:endParaRPr>
          </a:p>
        </p:txBody>
      </p:sp>
      <p:sp>
        <p:nvSpPr>
          <p:cNvPr id="26" name="Rounded Rectangle 25"/>
          <p:cNvSpPr/>
          <p:nvPr/>
        </p:nvSpPr>
        <p:spPr>
          <a:xfrm>
            <a:off x="2556760" y="5068044"/>
            <a:ext cx="1913639" cy="812793"/>
          </a:xfrm>
          <a:prstGeom prst="roundRect">
            <a:avLst>
              <a:gd name="adj" fmla="val 9427"/>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Certified Partners</a:t>
            </a:r>
            <a:endParaRPr lang="en-US" sz="1200" dirty="0">
              <a:solidFill>
                <a:schemeClr val="bg1"/>
              </a:solidFill>
            </a:endParaRPr>
          </a:p>
        </p:txBody>
      </p:sp>
    </p:spTree>
    <p:extLst>
      <p:ext uri="{BB962C8B-B14F-4D97-AF65-F5344CB8AC3E}">
        <p14:creationId xmlns:p14="http://schemas.microsoft.com/office/powerpoint/2010/main" val="1935475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61536" y="2439876"/>
            <a:ext cx="3698836" cy="3667889"/>
          </a:xfrm>
          <a:prstGeom prst="rect">
            <a:avLst/>
          </a:prstGeom>
        </p:spPr>
      </p:pic>
      <p:sp>
        <p:nvSpPr>
          <p:cNvPr id="2" name="Title 1"/>
          <p:cNvSpPr>
            <a:spLocks noGrp="1"/>
          </p:cNvSpPr>
          <p:nvPr>
            <p:ph type="title"/>
          </p:nvPr>
        </p:nvSpPr>
        <p:spPr/>
        <p:txBody>
          <a:bodyPr/>
          <a:lstStyle/>
          <a:p>
            <a:r>
              <a:rPr lang="en-US" dirty="0" smtClean="0"/>
              <a:t>Apache Sentry: Key Capabilities</a:t>
            </a:r>
            <a:endParaRPr lang="en-US" dirty="0"/>
          </a:p>
        </p:txBody>
      </p:sp>
      <p:sp>
        <p:nvSpPr>
          <p:cNvPr id="5" name="TextBox 4"/>
          <p:cNvSpPr txBox="1"/>
          <p:nvPr/>
        </p:nvSpPr>
        <p:spPr>
          <a:xfrm>
            <a:off x="355600" y="1140295"/>
            <a:ext cx="5260622" cy="3839513"/>
          </a:xfrm>
          <a:prstGeom prst="rect">
            <a:avLst/>
          </a:prstGeom>
          <a:noFill/>
        </p:spPr>
        <p:txBody>
          <a:bodyPr wrap="square" rtlCol="0">
            <a:spAutoFit/>
          </a:bodyPr>
          <a:lstStyle/>
          <a:p>
            <a:pPr>
              <a:spcAft>
                <a:spcPts val="600"/>
              </a:spcAft>
            </a:pPr>
            <a:r>
              <a:rPr lang="en-US" sz="2400" b="1" dirty="0" smtClean="0">
                <a:solidFill>
                  <a:schemeClr val="tx2"/>
                </a:solidFill>
              </a:rPr>
              <a:t>Fine-Grained </a:t>
            </a:r>
            <a:r>
              <a:rPr lang="en-US" sz="2400" b="1" dirty="0">
                <a:solidFill>
                  <a:schemeClr val="tx2"/>
                </a:solidFill>
              </a:rPr>
              <a:t>A</a:t>
            </a:r>
            <a:r>
              <a:rPr lang="en-US" sz="2400" b="1" dirty="0" smtClean="0">
                <a:solidFill>
                  <a:schemeClr val="tx2"/>
                </a:solidFill>
              </a:rPr>
              <a:t>uthorization</a:t>
            </a:r>
          </a:p>
          <a:p>
            <a:pPr marL="512763" indent="-285750">
              <a:spcAft>
                <a:spcPts val="600"/>
              </a:spcAft>
              <a:buFont typeface="Arial"/>
              <a:buChar char="•"/>
            </a:pPr>
            <a:r>
              <a:rPr lang="en-US" sz="1600" dirty="0" smtClean="0">
                <a:solidFill>
                  <a:schemeClr val="tx1">
                    <a:lumMod val="75000"/>
                    <a:lumOff val="25000"/>
                  </a:schemeClr>
                </a:solidFill>
              </a:rPr>
              <a:t>Specify security for SERVERS, DATABASES, TABLES, VIEWS, and search indices</a:t>
            </a:r>
          </a:p>
          <a:p>
            <a:r>
              <a:rPr lang="en-US" sz="2400" b="1" dirty="0" smtClean="0">
                <a:solidFill>
                  <a:srgbClr val="004D6F"/>
                </a:solidFill>
              </a:rPr>
              <a:t>Role-Based </a:t>
            </a:r>
            <a:r>
              <a:rPr lang="en-US" sz="2400" b="1" dirty="0">
                <a:solidFill>
                  <a:srgbClr val="004D6F"/>
                </a:solidFill>
              </a:rPr>
              <a:t>A</a:t>
            </a:r>
            <a:r>
              <a:rPr lang="en-US" sz="2400" b="1" dirty="0" smtClean="0">
                <a:solidFill>
                  <a:srgbClr val="004D6F"/>
                </a:solidFill>
              </a:rPr>
              <a:t>uthorization</a:t>
            </a:r>
          </a:p>
          <a:p>
            <a:pPr marL="512763" indent="-285750">
              <a:spcAft>
                <a:spcPts val="300"/>
              </a:spcAft>
              <a:buFont typeface="Arial"/>
              <a:buChar char="•"/>
            </a:pPr>
            <a:r>
              <a:rPr lang="en-US" sz="1600" dirty="0" smtClean="0">
                <a:solidFill>
                  <a:schemeClr val="tx1">
                    <a:lumMod val="75000"/>
                    <a:lumOff val="25000"/>
                  </a:schemeClr>
                </a:solidFill>
              </a:rPr>
              <a:t>SELECT </a:t>
            </a:r>
            <a:r>
              <a:rPr lang="en-US" sz="1600" dirty="0">
                <a:solidFill>
                  <a:schemeClr val="tx1">
                    <a:lumMod val="75000"/>
                    <a:lumOff val="25000"/>
                  </a:schemeClr>
                </a:solidFill>
              </a:rPr>
              <a:t>privilege </a:t>
            </a:r>
            <a:r>
              <a:rPr lang="en-US" sz="1600" dirty="0" smtClean="0">
                <a:solidFill>
                  <a:schemeClr val="tx1">
                    <a:lumMod val="75000"/>
                    <a:lumOff val="25000"/>
                  </a:schemeClr>
                </a:solidFill>
              </a:rPr>
              <a:t>on </a:t>
            </a:r>
            <a:r>
              <a:rPr lang="en-US" sz="1600" dirty="0">
                <a:solidFill>
                  <a:schemeClr val="tx1">
                    <a:lumMod val="75000"/>
                    <a:lumOff val="25000"/>
                  </a:schemeClr>
                </a:solidFill>
              </a:rPr>
              <a:t>views </a:t>
            </a:r>
            <a:r>
              <a:rPr lang="en-US" sz="1600" dirty="0" smtClean="0">
                <a:solidFill>
                  <a:schemeClr val="tx1">
                    <a:lumMod val="75000"/>
                    <a:lumOff val="25000"/>
                  </a:schemeClr>
                </a:solidFill>
              </a:rPr>
              <a:t>&amp; tables </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INSERT </a:t>
            </a:r>
            <a:r>
              <a:rPr lang="en-US" sz="1600" dirty="0">
                <a:solidFill>
                  <a:schemeClr val="tx1">
                    <a:lumMod val="75000"/>
                    <a:lumOff val="25000"/>
                  </a:schemeClr>
                </a:solidFill>
              </a:rPr>
              <a:t>privilege on </a:t>
            </a:r>
            <a:r>
              <a:rPr lang="en-US" sz="1600" dirty="0" smtClean="0">
                <a:solidFill>
                  <a:schemeClr val="tx1">
                    <a:lumMod val="75000"/>
                    <a:lumOff val="25000"/>
                  </a:schemeClr>
                </a:solidFill>
              </a:rPr>
              <a:t>tables</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TRANSFORM </a:t>
            </a:r>
            <a:r>
              <a:rPr lang="en-US" sz="1600" dirty="0">
                <a:solidFill>
                  <a:schemeClr val="tx1">
                    <a:lumMod val="75000"/>
                    <a:lumOff val="25000"/>
                  </a:schemeClr>
                </a:solidFill>
              </a:rPr>
              <a:t>privilege on </a:t>
            </a:r>
            <a:r>
              <a:rPr lang="en-US" sz="1600" dirty="0" smtClean="0">
                <a:solidFill>
                  <a:schemeClr val="tx1">
                    <a:lumMod val="75000"/>
                    <a:lumOff val="25000"/>
                  </a:schemeClr>
                </a:solidFill>
              </a:rPr>
              <a:t>servers</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ALL </a:t>
            </a:r>
            <a:r>
              <a:rPr lang="en-US" sz="1600" dirty="0">
                <a:solidFill>
                  <a:schemeClr val="tx1">
                    <a:lumMod val="75000"/>
                    <a:lumOff val="25000"/>
                  </a:schemeClr>
                </a:solidFill>
              </a:rPr>
              <a:t>privilege on the server, databases, </a:t>
            </a:r>
            <a:r>
              <a:rPr lang="en-US" sz="1600" dirty="0" smtClean="0">
                <a:solidFill>
                  <a:schemeClr val="tx1">
                    <a:lumMod val="75000"/>
                    <a:lumOff val="25000"/>
                  </a:schemeClr>
                </a:solidFill>
              </a:rPr>
              <a:t>tables</a:t>
            </a:r>
            <a:r>
              <a:rPr lang="en-US" sz="1600" dirty="0">
                <a:solidFill>
                  <a:schemeClr val="tx1">
                    <a:lumMod val="75000"/>
                    <a:lumOff val="25000"/>
                  </a:schemeClr>
                </a:solidFill>
              </a:rPr>
              <a:t> </a:t>
            </a:r>
            <a:r>
              <a:rPr lang="en-US" sz="1600" dirty="0" smtClean="0">
                <a:solidFill>
                  <a:schemeClr val="tx1">
                    <a:lumMod val="75000"/>
                    <a:lumOff val="25000"/>
                  </a:schemeClr>
                </a:solidFill>
              </a:rPr>
              <a:t>&amp; </a:t>
            </a:r>
            <a:r>
              <a:rPr lang="en-US" sz="1600" dirty="0">
                <a:solidFill>
                  <a:schemeClr val="tx1">
                    <a:lumMod val="75000"/>
                    <a:lumOff val="25000"/>
                  </a:schemeClr>
                </a:solidFill>
              </a:rPr>
              <a:t>views</a:t>
            </a:r>
          </a:p>
          <a:p>
            <a:pPr marL="512763" indent="-285750">
              <a:spcAft>
                <a:spcPts val="600"/>
              </a:spcAft>
              <a:buFont typeface="Arial"/>
              <a:buChar char="•"/>
            </a:pPr>
            <a:r>
              <a:rPr lang="en-US" sz="1600" dirty="0" smtClean="0">
                <a:solidFill>
                  <a:schemeClr val="tx1">
                    <a:lumMod val="75000"/>
                    <a:lumOff val="25000"/>
                  </a:schemeClr>
                </a:solidFill>
              </a:rPr>
              <a:t>ALL </a:t>
            </a:r>
            <a:r>
              <a:rPr lang="en-US" sz="1600" dirty="0">
                <a:solidFill>
                  <a:schemeClr val="tx1">
                    <a:lumMod val="75000"/>
                    <a:lumOff val="25000"/>
                  </a:schemeClr>
                </a:solidFill>
              </a:rPr>
              <a:t>privilege is needed to create/modify </a:t>
            </a:r>
            <a:r>
              <a:rPr lang="en-US" sz="1600" dirty="0" smtClean="0">
                <a:solidFill>
                  <a:schemeClr val="tx1">
                    <a:lumMod val="75000"/>
                    <a:lumOff val="25000"/>
                  </a:schemeClr>
                </a:solidFill>
              </a:rPr>
              <a:t>schema</a:t>
            </a:r>
          </a:p>
          <a:p>
            <a:r>
              <a:rPr lang="en-US" sz="2400" b="1" dirty="0" smtClean="0">
                <a:solidFill>
                  <a:srgbClr val="004D6F"/>
                </a:solidFill>
              </a:rPr>
              <a:t>Multi</a:t>
            </a:r>
            <a:r>
              <a:rPr lang="en-US" sz="2400" b="1" dirty="0">
                <a:solidFill>
                  <a:srgbClr val="004D6F"/>
                </a:solidFill>
              </a:rPr>
              <a:t>t</a:t>
            </a:r>
            <a:r>
              <a:rPr lang="en-US" sz="2400" b="1" dirty="0" smtClean="0">
                <a:solidFill>
                  <a:srgbClr val="004D6F"/>
                </a:solidFill>
              </a:rPr>
              <a:t>enant Administration</a:t>
            </a:r>
          </a:p>
          <a:p>
            <a:pPr marL="512763" indent="-285750">
              <a:spcAft>
                <a:spcPts val="300"/>
              </a:spcAft>
              <a:buFont typeface="Arial"/>
              <a:buChar char="•"/>
            </a:pPr>
            <a:r>
              <a:rPr lang="en-US" sz="1600" dirty="0">
                <a:solidFill>
                  <a:schemeClr val="tx1">
                    <a:lumMod val="75000"/>
                    <a:lumOff val="25000"/>
                  </a:schemeClr>
                </a:solidFill>
              </a:rPr>
              <a:t>Separate policies for each database/schema</a:t>
            </a:r>
          </a:p>
          <a:p>
            <a:pPr marL="512763" indent="-285750">
              <a:spcAft>
                <a:spcPts val="1800"/>
              </a:spcAft>
              <a:buFont typeface="Arial"/>
              <a:buChar char="•"/>
            </a:pPr>
            <a:r>
              <a:rPr lang="en-US" sz="1600" dirty="0" smtClean="0">
                <a:solidFill>
                  <a:schemeClr val="tx1">
                    <a:lumMod val="75000"/>
                    <a:lumOff val="25000"/>
                  </a:schemeClr>
                </a:solidFill>
              </a:rPr>
              <a:t>Can be maintained by separate admins</a:t>
            </a:r>
          </a:p>
        </p:txBody>
      </p:sp>
    </p:spTree>
    <p:extLst>
      <p:ext uri="{BB962C8B-B14F-4D97-AF65-F5344CB8AC3E}">
        <p14:creationId xmlns:p14="http://schemas.microsoft.com/office/powerpoint/2010/main" val="4293018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Authorized Users Only – Same Dataset</a:t>
            </a:r>
            <a:endParaRPr lang="en-US" dirty="0"/>
          </a:p>
        </p:txBody>
      </p:sp>
      <p:pic>
        <p:nvPicPr>
          <p:cNvPr id="17" name="Picture 16" descr="Screen Shot 2014-09-17 at 3.01.43 PM.png"/>
          <p:cNvPicPr>
            <a:picLocks noChangeAspect="1"/>
          </p:cNvPicPr>
          <p:nvPr/>
        </p:nvPicPr>
        <p:blipFill rotWithShape="1">
          <a:blip r:embed="rId3">
            <a:extLst>
              <a:ext uri="{28A0092B-C50C-407E-A947-70E740481C1C}">
                <a14:useLocalDpi xmlns:a14="http://schemas.microsoft.com/office/drawing/2010/main" val="0"/>
              </a:ext>
            </a:extLst>
          </a:blip>
          <a:srcRect b="30371"/>
          <a:stretch/>
        </p:blipFill>
        <p:spPr>
          <a:xfrm>
            <a:off x="711200" y="1270000"/>
            <a:ext cx="2611451" cy="4775200"/>
          </a:xfrm>
          <a:prstGeom prst="rect">
            <a:avLst/>
          </a:prstGeom>
        </p:spPr>
      </p:pic>
      <p:pic>
        <p:nvPicPr>
          <p:cNvPr id="13" name="Picture 12" descr="Screen Shot 2014-09-17 at 3.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1244600"/>
            <a:ext cx="2832100" cy="4902200"/>
          </a:xfrm>
          <a:prstGeom prst="rect">
            <a:avLst/>
          </a:prstGeom>
        </p:spPr>
      </p:pic>
      <p:pic>
        <p:nvPicPr>
          <p:cNvPr id="18" name="Picture 17" descr="Screen Shot 2014-09-17 at 3.0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1803400"/>
            <a:ext cx="2832100" cy="3975100"/>
          </a:xfrm>
          <a:prstGeom prst="rect">
            <a:avLst/>
          </a:prstGeom>
        </p:spPr>
      </p:pic>
      <p:cxnSp>
        <p:nvCxnSpPr>
          <p:cNvPr id="20" name="Straight Arrow Connector 19"/>
          <p:cNvCxnSpPr/>
          <p:nvPr/>
        </p:nvCxnSpPr>
        <p:spPr>
          <a:xfrm>
            <a:off x="2311400" y="1651000"/>
            <a:ext cx="3937000" cy="596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33600" y="1892300"/>
            <a:ext cx="4114800" cy="596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133600" y="2108200"/>
            <a:ext cx="2565400" cy="381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133600" y="2108200"/>
            <a:ext cx="4114800"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11400" y="2374900"/>
            <a:ext cx="2387600" cy="254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1400" y="2374900"/>
            <a:ext cx="39370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56000" y="3505200"/>
            <a:ext cx="914400" cy="9144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4" name="TextBox 33"/>
          <p:cNvSpPr txBox="1"/>
          <p:nvPr/>
        </p:nvSpPr>
        <p:spPr>
          <a:xfrm>
            <a:off x="3543300" y="3390900"/>
            <a:ext cx="914400" cy="9144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5" name="TextBox 34"/>
          <p:cNvSpPr txBox="1"/>
          <p:nvPr/>
        </p:nvSpPr>
        <p:spPr>
          <a:xfrm>
            <a:off x="3581400" y="3213100"/>
            <a:ext cx="914400" cy="914400"/>
          </a:xfrm>
          <a:prstGeom prst="rect">
            <a:avLst/>
          </a:prstGeom>
        </p:spPr>
        <p:txBody>
          <a:bodyPr vert="horz" wrap="none" lIns="91440" tIns="45720" rIns="91440" bIns="45720" rtlCol="0" anchor="b">
            <a:normAutofit/>
          </a:bodyPr>
          <a:lstStyle/>
          <a:p>
            <a:pPr>
              <a:spcBef>
                <a:spcPct val="0"/>
              </a:spcBef>
            </a:pPr>
            <a:r>
              <a:rPr lang="en-US" sz="3600" dirty="0" smtClean="0">
                <a:solidFill>
                  <a:srgbClr val="FFFFFF"/>
                </a:solidFill>
                <a:cs typeface="Calibri"/>
              </a:rPr>
              <a:t>…</a:t>
            </a:r>
          </a:p>
          <a:p>
            <a:pPr>
              <a:spcBef>
                <a:spcPct val="0"/>
              </a:spcBef>
            </a:pPr>
            <a:endParaRPr lang="en-US" sz="3600" dirty="0">
              <a:solidFill>
                <a:srgbClr val="FFFFFF"/>
              </a:solidFill>
              <a:cs typeface="Calibri"/>
            </a:endParaRPr>
          </a:p>
        </p:txBody>
      </p:sp>
      <p:cxnSp>
        <p:nvCxnSpPr>
          <p:cNvPr id="37" name="Straight Arrow Connector 36"/>
          <p:cNvCxnSpPr/>
          <p:nvPr/>
        </p:nvCxnSpPr>
        <p:spPr>
          <a:xfrm>
            <a:off x="2108200" y="2590800"/>
            <a:ext cx="41402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33600" y="2590800"/>
            <a:ext cx="2565400" cy="762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7950850" y="353118"/>
            <a:ext cx="1110172" cy="1100884"/>
          </a:xfrm>
          <a:prstGeom prst="rect">
            <a:avLst/>
          </a:prstGeom>
        </p:spPr>
      </p:pic>
    </p:spTree>
    <p:extLst>
      <p:ext uri="{BB962C8B-B14F-4D97-AF65-F5344CB8AC3E}">
        <p14:creationId xmlns:p14="http://schemas.microsoft.com/office/powerpoint/2010/main" val="24283953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Hadoop to an Enterprise Data Hub</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469237423"/>
              </p:ext>
            </p:extLst>
          </p:nvPr>
        </p:nvGraphicFramePr>
        <p:xfrm>
          <a:off x="274998" y="1397001"/>
          <a:ext cx="2087202" cy="4619140"/>
        </p:xfrm>
        <a:graphic>
          <a:graphicData uri="http://schemas.openxmlformats.org/drawingml/2006/table">
            <a:tbl>
              <a:tblPr firstCol="1">
                <a:tableStyleId>{5C22544A-7EE6-4342-B048-85BDC9FD1C3A}</a:tableStyleId>
              </a:tblPr>
              <a:tblGrid>
                <a:gridCol w="1401402"/>
                <a:gridCol w="685800"/>
              </a:tblGrid>
              <a:tr h="1422400">
                <a:tc>
                  <a:txBody>
                    <a:bodyPr/>
                    <a:lstStyle/>
                    <a:p>
                      <a:pPr algn="l"/>
                      <a:r>
                        <a:rPr lang="en-US" sz="1800" dirty="0" smtClean="0"/>
                        <a:t>Open Source</a:t>
                      </a:r>
                    </a:p>
                    <a:p>
                      <a:pPr algn="l"/>
                      <a:r>
                        <a:rPr lang="en-US" sz="1800" dirty="0" smtClean="0"/>
                        <a:t>Scalable</a:t>
                      </a:r>
                    </a:p>
                    <a:p>
                      <a:pPr algn="l"/>
                      <a:r>
                        <a:rPr lang="en-US" sz="1800" dirty="0" smtClean="0"/>
                        <a:t>Economical</a:t>
                      </a:r>
                      <a:endParaRPr lang="en-US" sz="1800" dirty="0"/>
                    </a:p>
                  </a:txBody>
                  <a:tcPr marT="60960" marB="60960"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1D7493"/>
                          </a:solidFill>
                          <a:effectLst/>
                          <a:uLnTx/>
                          <a:uFillTx/>
                          <a:latin typeface="Zapf Dingbats"/>
                          <a:ea typeface="Zapf Dingbats"/>
                          <a:cs typeface="Zapf Dingbats"/>
                          <a:sym typeface="Zapf Dingbats"/>
                        </a:rPr>
                        <a:t>✔</a:t>
                      </a:r>
                      <a:endParaRPr kumimoji="0" lang="en-US" sz="4800" b="0" i="0" u="none" strike="noStrike" kern="1200" cap="none" spc="0" normalizeH="0" baseline="0" noProof="0" dirty="0" smtClean="0">
                        <a:ln>
                          <a:noFill/>
                        </a:ln>
                        <a:solidFill>
                          <a:srgbClr val="1D7493"/>
                        </a:solidFill>
                        <a:effectLst/>
                        <a:uLnTx/>
                        <a:uFillTx/>
                        <a:latin typeface="+mn-lt"/>
                        <a:ea typeface="+mn-ea"/>
                        <a:cs typeface="+mn-cs"/>
                      </a:endParaRPr>
                    </a:p>
                  </a:txBody>
                  <a:tcPr marT="60960" marB="60960"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rgbClr val="CBE9F5"/>
                    </a:solidFill>
                  </a:tcPr>
                </a:tc>
              </a:tr>
              <a:tr h="1065580">
                <a:tc>
                  <a:txBody>
                    <a:bodyPr/>
                    <a:lstStyle/>
                    <a:p>
                      <a:pPr algn="l"/>
                      <a:r>
                        <a:rPr lang="en-US" sz="1800" dirty="0" smtClean="0"/>
                        <a:t>Managed</a:t>
                      </a:r>
                      <a:endParaRPr lang="en-US" sz="1800" dirty="0"/>
                    </a:p>
                  </a:txBody>
                  <a:tcPr marT="60960" marB="60960"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4800" b="0" i="0" u="none" strike="noStrike" kern="1200" cap="none" spc="0" normalizeH="0" baseline="0" noProof="0" dirty="0" smtClean="0">
                        <a:ln>
                          <a:noFill/>
                        </a:ln>
                        <a:solidFill>
                          <a:srgbClr val="FF0000"/>
                        </a:solidFill>
                        <a:effectLst/>
                        <a:uLnTx/>
                        <a:uFillTx/>
                        <a:latin typeface="+mn-lt"/>
                        <a:ea typeface="+mn-ea"/>
                        <a:cs typeface="+mn-cs"/>
                      </a:endParaRPr>
                    </a:p>
                  </a:txBody>
                  <a:tcPr marT="60960" marB="60960"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1065580">
                <a:tc>
                  <a:txBody>
                    <a:bodyPr/>
                    <a:lstStyle/>
                    <a:p>
                      <a:pPr algn="l"/>
                      <a:r>
                        <a:rPr lang="en-US" sz="1800" dirty="0" smtClean="0"/>
                        <a:t>Open Architecture</a:t>
                      </a:r>
                      <a:endParaRPr lang="en-US" sz="1800" dirty="0"/>
                    </a:p>
                  </a:txBody>
                  <a:tcPr marT="60960" marB="60960"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4800" b="0" i="0" u="none" strike="noStrike" kern="1200" cap="none" spc="0" normalizeH="0" baseline="0" noProof="0" dirty="0" smtClean="0">
                        <a:ln>
                          <a:noFill/>
                        </a:ln>
                        <a:solidFill>
                          <a:srgbClr val="FF0000"/>
                        </a:solidFill>
                        <a:effectLst/>
                        <a:uLnTx/>
                        <a:uFillTx/>
                        <a:latin typeface="+mn-lt"/>
                        <a:ea typeface="+mn-ea"/>
                        <a:cs typeface="+mn-cs"/>
                      </a:endParaRPr>
                    </a:p>
                  </a:txBody>
                  <a:tcPr marT="60960" marB="60960"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1065580">
                <a:tc>
                  <a:txBody>
                    <a:bodyPr/>
                    <a:lstStyle/>
                    <a:p>
                      <a:pPr algn="l"/>
                      <a:r>
                        <a:rPr lang="en-US" sz="1800" dirty="0" smtClean="0"/>
                        <a:t>Secure and Governed</a:t>
                      </a:r>
                      <a:endParaRPr lang="en-US" sz="1800" dirty="0"/>
                    </a:p>
                  </a:txBody>
                  <a:tcPr marT="60960" marB="60960"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4800" b="0" i="0" u="none" strike="noStrike" kern="1200" cap="none" spc="0" normalizeH="0" baseline="0" noProof="0" dirty="0" smtClean="0">
                        <a:ln>
                          <a:noFill/>
                        </a:ln>
                        <a:solidFill>
                          <a:srgbClr val="FF0000"/>
                        </a:solidFill>
                        <a:effectLst/>
                        <a:uLnTx/>
                        <a:uFillTx/>
                        <a:latin typeface="+mn-lt"/>
                        <a:ea typeface="+mn-ea"/>
                        <a:cs typeface="+mn-cs"/>
                      </a:endParaRPr>
                    </a:p>
                  </a:txBody>
                  <a:tcPr marT="60960" marB="60960"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bl>
          </a:graphicData>
        </a:graphic>
      </p:graphicFrame>
      <p:sp>
        <p:nvSpPr>
          <p:cNvPr id="25" name="Rectangle 24"/>
          <p:cNvSpPr/>
          <p:nvPr/>
        </p:nvSpPr>
        <p:spPr>
          <a:xfrm>
            <a:off x="1676401" y="2846896"/>
            <a:ext cx="690329" cy="1046149"/>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6" name="Rectangle 25"/>
          <p:cNvSpPr/>
          <p:nvPr/>
        </p:nvSpPr>
        <p:spPr>
          <a:xfrm>
            <a:off x="1671872" y="3905752"/>
            <a:ext cx="690329" cy="1046149"/>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7" name="Rectangle 26"/>
          <p:cNvSpPr/>
          <p:nvPr/>
        </p:nvSpPr>
        <p:spPr>
          <a:xfrm>
            <a:off x="1671872" y="4980496"/>
            <a:ext cx="690329" cy="1046149"/>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65" name="Rounded Rectangle 64"/>
          <p:cNvSpPr/>
          <p:nvPr/>
        </p:nvSpPr>
        <p:spPr>
          <a:xfrm>
            <a:off x="2593415" y="1370843"/>
            <a:ext cx="6316063" cy="4687077"/>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Rounded Rectangle 70"/>
          <p:cNvSpPr/>
          <p:nvPr/>
        </p:nvSpPr>
        <p:spPr>
          <a:xfrm>
            <a:off x="7265105" y="1935307"/>
            <a:ext cx="854208" cy="1078532"/>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3</a:t>
            </a:r>
            <a:r>
              <a:rPr kumimoji="0" lang="en-US" sz="1100" b="0" i="0" u="none" strike="noStrike" kern="0" cap="none" spc="0" normalizeH="0" baseline="30000" noProof="0" dirty="0" smtClean="0">
                <a:ln>
                  <a:noFill/>
                </a:ln>
                <a:solidFill>
                  <a:sysClr val="windowText" lastClr="000000"/>
                </a:solidFill>
                <a:effectLst/>
                <a:uLnTx/>
                <a:uFillTx/>
                <a:latin typeface="Calibri"/>
                <a:ea typeface="+mn-ea"/>
                <a:cs typeface="+mn-cs"/>
              </a:rPr>
              <a:t>RD</a:t>
            </a: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 PARTY</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APPS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Rounded Rectangle 72"/>
          <p:cNvSpPr/>
          <p:nvPr/>
        </p:nvSpPr>
        <p:spPr>
          <a:xfrm>
            <a:off x="2752163" y="3527777"/>
            <a:ext cx="5367148" cy="237066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 FOR ANY TYPE OF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rPr>
              <a:t>UNIFIED, ELASTIC, RESILIENT</a:t>
            </a:r>
            <a:r>
              <a:rPr kumimoji="0" lang="en-US" sz="1200" b="0" i="0" u="none" strike="noStrike" kern="0" cap="none" spc="0" normalizeH="0" baseline="0" noProof="0" dirty="0" smtClean="0">
                <a:ln>
                  <a:noFill/>
                </a:ln>
                <a:solidFill>
                  <a:schemeClr val="accent2"/>
                </a:solidFill>
                <a:effectLst/>
                <a:uLnTx/>
                <a:uFillTx/>
                <a:latin typeface="Calibri"/>
                <a:ea typeface="+mn-ea"/>
                <a:cs typeface="+mn-cs"/>
              </a:rPr>
              <a:t>, SECURE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2680530" y="1397000"/>
            <a:ext cx="42291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4D6F"/>
                </a:solidFill>
                <a:effectLst/>
                <a:uLnTx/>
                <a:uFillTx/>
              </a:rPr>
              <a:t>CLOUDERA’S ENTERPRISE DATA HUB</a:t>
            </a:r>
            <a:endParaRPr kumimoji="0" lang="en-US" sz="1800" b="1" i="0" u="none" strike="noStrike" kern="0" cap="none" spc="0" normalizeH="0" baseline="0" noProof="0" dirty="0">
              <a:ln>
                <a:noFill/>
              </a:ln>
              <a:solidFill>
                <a:srgbClr val="004D6F"/>
              </a:solidFill>
              <a:effectLst/>
              <a:uLnTx/>
              <a:uFillTx/>
            </a:endParaRPr>
          </a:p>
        </p:txBody>
      </p:sp>
      <p:grpSp>
        <p:nvGrpSpPr>
          <p:cNvPr id="5" name="Group 4"/>
          <p:cNvGrpSpPr/>
          <p:nvPr/>
        </p:nvGrpSpPr>
        <p:grpSpPr>
          <a:xfrm>
            <a:off x="2752163" y="1935307"/>
            <a:ext cx="854208" cy="1078532"/>
            <a:chOff x="2752163" y="1451480"/>
            <a:chExt cx="854208" cy="808899"/>
          </a:xfrm>
        </p:grpSpPr>
        <p:sp>
          <p:nvSpPr>
            <p:cNvPr id="66" name="Rounded Rectangle 65"/>
            <p:cNvSpPr/>
            <p:nvPr/>
          </p:nvSpPr>
          <p:spPr>
            <a:xfrm>
              <a:off x="2752163"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Rectangle 78"/>
            <p:cNvSpPr/>
            <p:nvPr/>
          </p:nvSpPr>
          <p:spPr>
            <a:xfrm>
              <a:off x="2952082" y="2079174"/>
              <a:ext cx="481452" cy="80792"/>
            </a:xfrm>
            <a:prstGeom prst="rect">
              <a:avLst/>
            </a:prstGeom>
            <a:noFill/>
          </p:spPr>
          <p:txBody>
            <a:bodyPr wrap="none" lIns="0" tIns="0" rIns="0" bIns="0" anchor="ctr">
              <a:spAutoFit/>
            </a:bodyPr>
            <a:lstStyle/>
            <a:p>
              <a:pPr algn="ctr"/>
              <a:r>
                <a:rPr lang="en-US" sz="700" b="1" kern="0" dirty="0" smtClean="0">
                  <a:solidFill>
                    <a:schemeClr val="tx2"/>
                  </a:solidFill>
                </a:rPr>
                <a:t>MAPREDUCE</a:t>
              </a:r>
              <a:endParaRPr lang="en-US" sz="700" b="1" dirty="0">
                <a:solidFill>
                  <a:schemeClr val="tx2"/>
                </a:solidFill>
              </a:endParaRPr>
            </a:p>
          </p:txBody>
        </p:sp>
      </p:grpSp>
      <p:grpSp>
        <p:nvGrpSpPr>
          <p:cNvPr id="6" name="Group 5"/>
          <p:cNvGrpSpPr/>
          <p:nvPr/>
        </p:nvGrpSpPr>
        <p:grpSpPr>
          <a:xfrm>
            <a:off x="3654751" y="1935307"/>
            <a:ext cx="854208" cy="1078532"/>
            <a:chOff x="3654751" y="1451480"/>
            <a:chExt cx="854208" cy="808899"/>
          </a:xfrm>
        </p:grpSpPr>
        <p:sp>
          <p:nvSpPr>
            <p:cNvPr id="67" name="Rounded Rectangle 66"/>
            <p:cNvSpPr/>
            <p:nvPr/>
          </p:nvSpPr>
          <p:spPr>
            <a:xfrm>
              <a:off x="3654751" y="1451480"/>
              <a:ext cx="854208" cy="808899"/>
            </a:xfrm>
            <a:prstGeom prst="roundRect">
              <a:avLst>
                <a:gd name="adj" fmla="val 487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Rectangle 79"/>
            <p:cNvSpPr/>
            <p:nvPr/>
          </p:nvSpPr>
          <p:spPr>
            <a:xfrm>
              <a:off x="3927702" y="2079174"/>
              <a:ext cx="307777" cy="80792"/>
            </a:xfrm>
            <a:prstGeom prst="rect">
              <a:avLst/>
            </a:prstGeom>
            <a:no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grpSp>
        <p:nvGrpSpPr>
          <p:cNvPr id="7" name="Group 6"/>
          <p:cNvGrpSpPr/>
          <p:nvPr/>
        </p:nvGrpSpPr>
        <p:grpSpPr>
          <a:xfrm>
            <a:off x="4557339" y="1935307"/>
            <a:ext cx="854208" cy="1078532"/>
            <a:chOff x="4557339" y="1451480"/>
            <a:chExt cx="854208" cy="808899"/>
          </a:xfrm>
        </p:grpSpPr>
        <p:sp>
          <p:nvSpPr>
            <p:cNvPr id="68" name="Rounded Rectangle 67"/>
            <p:cNvSpPr/>
            <p:nvPr/>
          </p:nvSpPr>
          <p:spPr>
            <a:xfrm>
              <a:off x="4557339"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Rectangle 80"/>
            <p:cNvSpPr/>
            <p:nvPr/>
          </p:nvSpPr>
          <p:spPr>
            <a:xfrm>
              <a:off x="4895318" y="2079174"/>
              <a:ext cx="192360" cy="80792"/>
            </a:xfrm>
            <a:prstGeom prst="rect">
              <a:avLst/>
            </a:prstGeom>
            <a:no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grpSp>
        <p:nvGrpSpPr>
          <p:cNvPr id="8" name="Group 7"/>
          <p:cNvGrpSpPr/>
          <p:nvPr/>
        </p:nvGrpSpPr>
        <p:grpSpPr>
          <a:xfrm>
            <a:off x="5459927" y="1935307"/>
            <a:ext cx="854208" cy="1078532"/>
            <a:chOff x="5459927" y="1451480"/>
            <a:chExt cx="854208" cy="808899"/>
          </a:xfrm>
        </p:grpSpPr>
        <p:sp>
          <p:nvSpPr>
            <p:cNvPr id="69" name="Rounded Rectangle 68"/>
            <p:cNvSpPr/>
            <p:nvPr/>
          </p:nvSpPr>
          <p:spPr>
            <a:xfrm>
              <a:off x="5459927" y="1451480"/>
              <a:ext cx="854208" cy="808899"/>
            </a:xfrm>
            <a:prstGeom prst="roundRect">
              <a:avLst>
                <a:gd name="adj" fmla="val 644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MACHINE</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LEARNING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Rectangle 81"/>
            <p:cNvSpPr/>
            <p:nvPr/>
          </p:nvSpPr>
          <p:spPr>
            <a:xfrm>
              <a:off x="5758776" y="2081758"/>
              <a:ext cx="244233" cy="80792"/>
            </a:xfrm>
            <a:prstGeom prst="rect">
              <a:avLst/>
            </a:prstGeom>
            <a:noFill/>
          </p:spPr>
          <p:txBody>
            <a:bodyPr wrap="none" lIns="0" tIns="0" rIns="0" bIns="0" anchor="ctr">
              <a:spAutoFit/>
            </a:bodyPr>
            <a:lstStyle/>
            <a:p>
              <a:pPr algn="ctr"/>
              <a:r>
                <a:rPr lang="en-US" sz="700" b="1" kern="0" dirty="0" smtClean="0">
                  <a:solidFill>
                    <a:schemeClr val="tx2"/>
                  </a:solidFill>
                </a:rPr>
                <a:t>SPARK</a:t>
              </a:r>
              <a:endParaRPr lang="en-US" sz="700" b="1" dirty="0">
                <a:solidFill>
                  <a:schemeClr val="tx2"/>
                </a:solidFill>
              </a:endParaRPr>
            </a:p>
          </p:txBody>
        </p:sp>
      </p:grpSp>
      <p:grpSp>
        <p:nvGrpSpPr>
          <p:cNvPr id="9" name="Group 8"/>
          <p:cNvGrpSpPr/>
          <p:nvPr/>
        </p:nvGrpSpPr>
        <p:grpSpPr>
          <a:xfrm>
            <a:off x="6362515" y="1935307"/>
            <a:ext cx="854208" cy="1078532"/>
            <a:chOff x="6362515" y="1451480"/>
            <a:chExt cx="854208" cy="808899"/>
          </a:xfrm>
        </p:grpSpPr>
        <p:sp>
          <p:nvSpPr>
            <p:cNvPr id="70" name="Rounded Rectangle 69"/>
            <p:cNvSpPr/>
            <p:nvPr/>
          </p:nvSpPr>
          <p:spPr>
            <a:xfrm>
              <a:off x="6362515" y="1451480"/>
              <a:ext cx="854208" cy="808899"/>
            </a:xfrm>
            <a:prstGeom prst="roundRect">
              <a:avLst>
                <a:gd name="adj" fmla="val 5922"/>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STREAM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3" name="Rectangle 82"/>
            <p:cNvSpPr/>
            <p:nvPr/>
          </p:nvSpPr>
          <p:spPr>
            <a:xfrm>
              <a:off x="6428491" y="2079174"/>
              <a:ext cx="718847" cy="80792"/>
            </a:xfrm>
            <a:prstGeom prst="rect">
              <a:avLst/>
            </a:prstGeom>
            <a:noFill/>
          </p:spPr>
          <p:txBody>
            <a:bodyPr wrap="none" lIns="0" tIns="0" rIns="0" bIns="0" anchor="ctr">
              <a:spAutoFit/>
            </a:bodyPr>
            <a:lstStyle/>
            <a:p>
              <a:pPr algn="ctr"/>
              <a:r>
                <a:rPr lang="en-US" sz="700" b="1" kern="0" dirty="0" smtClean="0">
                  <a:solidFill>
                    <a:schemeClr val="tx2"/>
                  </a:solidFill>
                </a:rPr>
                <a:t>SPARK STREAMING</a:t>
              </a:r>
              <a:endParaRPr lang="en-US" sz="700" b="1" dirty="0">
                <a:solidFill>
                  <a:schemeClr val="tx2"/>
                </a:solidFill>
              </a:endParaRPr>
            </a:p>
          </p:txBody>
        </p:sp>
      </p:grpSp>
      <p:grpSp>
        <p:nvGrpSpPr>
          <p:cNvPr id="10" name="Group 9"/>
          <p:cNvGrpSpPr/>
          <p:nvPr/>
        </p:nvGrpSpPr>
        <p:grpSpPr>
          <a:xfrm>
            <a:off x="2752163" y="3084397"/>
            <a:ext cx="5367148" cy="362872"/>
            <a:chOff x="2752163" y="2313298"/>
            <a:chExt cx="5367148" cy="272154"/>
          </a:xfrm>
        </p:grpSpPr>
        <p:sp>
          <p:nvSpPr>
            <p:cNvPr id="72" name="Rounded Rectangle 71"/>
            <p:cNvSpPr/>
            <p:nvPr/>
          </p:nvSpPr>
          <p:spPr>
            <a:xfrm>
              <a:off x="2752163" y="2313298"/>
              <a:ext cx="5367148"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Rectangle 83"/>
            <p:cNvSpPr/>
            <p:nvPr/>
          </p:nvSpPr>
          <p:spPr>
            <a:xfrm>
              <a:off x="6323136" y="2412453"/>
              <a:ext cx="243656" cy="92333"/>
            </a:xfrm>
            <a:prstGeom prst="rect">
              <a:avLst/>
            </a:prstGeom>
            <a:noFill/>
          </p:spPr>
          <p:txBody>
            <a:bodyPr wrap="none" lIns="0" tIns="0" rIns="0" bIns="0" anchor="ctr">
              <a:spAutoFit/>
            </a:bodyPr>
            <a:lstStyle/>
            <a:p>
              <a:pPr algn="ctr"/>
              <a:r>
                <a:rPr lang="en-US" sz="800" b="1" kern="0" dirty="0" smtClean="0">
                  <a:solidFill>
                    <a:srgbClr val="004D6F"/>
                  </a:solidFill>
                </a:rPr>
                <a:t>YARN</a:t>
              </a:r>
              <a:endParaRPr lang="en-US" sz="800" b="1" dirty="0">
                <a:solidFill>
                  <a:srgbClr val="004D6F"/>
                </a:solidFill>
              </a:endParaRPr>
            </a:p>
          </p:txBody>
        </p:sp>
      </p:grpSp>
      <p:grpSp>
        <p:nvGrpSpPr>
          <p:cNvPr id="11" name="Group 10"/>
          <p:cNvGrpSpPr/>
          <p:nvPr/>
        </p:nvGrpSpPr>
        <p:grpSpPr>
          <a:xfrm>
            <a:off x="2891862" y="4749801"/>
            <a:ext cx="2493768" cy="990305"/>
            <a:chOff x="2891862" y="3562350"/>
            <a:chExt cx="2493768" cy="742729"/>
          </a:xfrm>
        </p:grpSpPr>
        <p:sp>
          <p:nvSpPr>
            <p:cNvPr id="77" name="Rounded Rectangle 76"/>
            <p:cNvSpPr/>
            <p:nvPr/>
          </p:nvSpPr>
          <p:spPr>
            <a:xfrm>
              <a:off x="2891862" y="3562350"/>
              <a:ext cx="2493768"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85" name="Rectangle 84"/>
            <p:cNvSpPr/>
            <p:nvPr/>
          </p:nvSpPr>
          <p:spPr>
            <a:xfrm>
              <a:off x="4048320" y="4097828"/>
              <a:ext cx="196850" cy="80792"/>
            </a:xfrm>
            <a:prstGeom prst="rect">
              <a:avLst/>
            </a:prstGeom>
            <a:noFill/>
          </p:spPr>
          <p:txBody>
            <a:bodyPr wrap="none" lIns="0" tIns="0" rIns="0" bIns="0" anchor="ctr">
              <a:spAutoFit/>
            </a:bodyPr>
            <a:lstStyle/>
            <a:p>
              <a:pPr algn="ctr"/>
              <a:r>
                <a:rPr lang="en-US" sz="700" b="1" kern="0" dirty="0" smtClean="0">
                  <a:solidFill>
                    <a:schemeClr val="tx2"/>
                  </a:solidFill>
                </a:rPr>
                <a:t>HDFS</a:t>
              </a:r>
              <a:endParaRPr lang="en-US" sz="700" b="1" dirty="0">
                <a:solidFill>
                  <a:schemeClr val="tx2"/>
                </a:solidFill>
              </a:endParaRPr>
            </a:p>
          </p:txBody>
        </p:sp>
      </p:grpSp>
      <p:grpSp>
        <p:nvGrpSpPr>
          <p:cNvPr id="12" name="Group 11"/>
          <p:cNvGrpSpPr/>
          <p:nvPr/>
        </p:nvGrpSpPr>
        <p:grpSpPr>
          <a:xfrm>
            <a:off x="5531680" y="4749801"/>
            <a:ext cx="2457450" cy="990305"/>
            <a:chOff x="5531680" y="3562350"/>
            <a:chExt cx="2457450" cy="742729"/>
          </a:xfrm>
        </p:grpSpPr>
        <p:sp>
          <p:nvSpPr>
            <p:cNvPr id="78" name="Rounded Rectangle 77"/>
            <p:cNvSpPr/>
            <p:nvPr/>
          </p:nvSpPr>
          <p:spPr>
            <a:xfrm>
              <a:off x="5531680" y="3562350"/>
              <a:ext cx="2457450"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sp>
          <p:nvSpPr>
            <p:cNvPr id="86" name="Rectangle 85"/>
            <p:cNvSpPr/>
            <p:nvPr/>
          </p:nvSpPr>
          <p:spPr>
            <a:xfrm>
              <a:off x="6655019" y="4097828"/>
              <a:ext cx="247564" cy="80792"/>
            </a:xfrm>
            <a:prstGeom prst="rect">
              <a:avLst/>
            </a:prstGeom>
            <a:noFill/>
          </p:spPr>
          <p:txBody>
            <a:bodyPr wrap="none" lIns="0" tIns="0" rIns="0" bIns="0" anchor="ctr">
              <a:spAutoFit/>
            </a:bodyPr>
            <a:lstStyle/>
            <a:p>
              <a:pPr algn="ctr"/>
              <a:r>
                <a:rPr lang="en-US" sz="700" b="1" kern="0" dirty="0" smtClean="0">
                  <a:solidFill>
                    <a:schemeClr val="tx2"/>
                  </a:solidFill>
                </a:rPr>
                <a:t>HBASE</a:t>
              </a:r>
              <a:endParaRPr lang="en-US" sz="700" b="1" dirty="0">
                <a:solidFill>
                  <a:schemeClr val="tx2"/>
                </a:solidFill>
              </a:endParaRPr>
            </a:p>
          </p:txBody>
        </p:sp>
      </p:grpSp>
      <p:grpSp>
        <p:nvGrpSpPr>
          <p:cNvPr id="14" name="Group 13"/>
          <p:cNvGrpSpPr/>
          <p:nvPr/>
        </p:nvGrpSpPr>
        <p:grpSpPr>
          <a:xfrm>
            <a:off x="8179629" y="1935307"/>
            <a:ext cx="575904" cy="1519093"/>
            <a:chOff x="8179629" y="1451480"/>
            <a:chExt cx="575904" cy="1139320"/>
          </a:xfrm>
        </p:grpSpPr>
        <p:sp>
          <p:nvSpPr>
            <p:cNvPr id="74" name="Rounded Rectangle 73"/>
            <p:cNvSpPr/>
            <p:nvPr/>
          </p:nvSpPr>
          <p:spPr>
            <a:xfrm>
              <a:off x="8179629" y="1451480"/>
              <a:ext cx="575904" cy="1139320"/>
            </a:xfrm>
            <a:prstGeom prst="roundRect">
              <a:avLst>
                <a:gd name="adj" fmla="val 9200"/>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DATA</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MANAGEMENT</a:t>
              </a:r>
            </a:p>
          </p:txBody>
        </p:sp>
        <p:sp>
          <p:nvSpPr>
            <p:cNvPr id="87" name="Rectangle 86"/>
            <p:cNvSpPr/>
            <p:nvPr/>
          </p:nvSpPr>
          <p:spPr>
            <a:xfrm rot="5400000">
              <a:off x="7963389" y="1972735"/>
              <a:ext cx="666161" cy="107722"/>
            </a:xfrm>
            <a:prstGeom prst="rect">
              <a:avLst/>
            </a:prstGeom>
            <a:noFill/>
          </p:spPr>
          <p:txBody>
            <a:bodyPr wrap="none" lIns="0" tIns="0" rIns="0" bIns="0" anchor="ctr">
              <a:spAutoFit/>
            </a:bodyPr>
            <a:lstStyle/>
            <a:p>
              <a:pPr algn="ctr"/>
              <a:r>
                <a:rPr lang="en-US" sz="700" b="1" kern="0" dirty="0" smtClean="0">
                  <a:solidFill>
                    <a:schemeClr val="tx2"/>
                  </a:solidFill>
                </a:rPr>
                <a:t>CLOUDERA NAVIGATOR</a:t>
              </a:r>
              <a:endParaRPr lang="en-US" sz="700" b="1" dirty="0">
                <a:solidFill>
                  <a:schemeClr val="tx2"/>
                </a:solidFill>
              </a:endParaRPr>
            </a:p>
          </p:txBody>
        </p:sp>
      </p:grpSp>
      <p:grpSp>
        <p:nvGrpSpPr>
          <p:cNvPr id="13" name="Group 12"/>
          <p:cNvGrpSpPr/>
          <p:nvPr/>
        </p:nvGrpSpPr>
        <p:grpSpPr>
          <a:xfrm>
            <a:off x="8179629" y="3547534"/>
            <a:ext cx="575904" cy="2353733"/>
            <a:chOff x="8179629" y="2660650"/>
            <a:chExt cx="575904" cy="1765300"/>
          </a:xfrm>
        </p:grpSpPr>
        <p:sp>
          <p:nvSpPr>
            <p:cNvPr id="75" name="Rounded Rectangle 74"/>
            <p:cNvSpPr/>
            <p:nvPr/>
          </p:nvSpPr>
          <p:spPr>
            <a:xfrm>
              <a:off x="8179629" y="2660650"/>
              <a:ext cx="575904" cy="1765300"/>
            </a:xfrm>
            <a:prstGeom prst="roundRect">
              <a:avLst>
                <a:gd name="adj" fmla="val 8381"/>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SYSTEM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MANAGEMENT</a:t>
              </a:r>
            </a:p>
          </p:txBody>
        </p:sp>
        <p:sp>
          <p:nvSpPr>
            <p:cNvPr id="88" name="Rectangle 87"/>
            <p:cNvSpPr/>
            <p:nvPr/>
          </p:nvSpPr>
          <p:spPr>
            <a:xfrm rot="5400000">
              <a:off x="7983884" y="3490081"/>
              <a:ext cx="625172" cy="107722"/>
            </a:xfrm>
            <a:prstGeom prst="rect">
              <a:avLst/>
            </a:prstGeom>
            <a:noFill/>
          </p:spPr>
          <p:txBody>
            <a:bodyPr wrap="none" lIns="0" tIns="0" rIns="0" bIns="0" anchor="ctr">
              <a:spAutoFit/>
            </a:bodyPr>
            <a:lstStyle/>
            <a:p>
              <a:pPr algn="ctr"/>
              <a:r>
                <a:rPr lang="en-US" sz="700" b="1" kern="0" dirty="0" smtClean="0">
                  <a:solidFill>
                    <a:schemeClr val="tx2"/>
                  </a:solidFill>
                </a:rPr>
                <a:t>CLOUDERA MANAGER</a:t>
              </a:r>
              <a:endParaRPr lang="en-US" sz="700" b="1" dirty="0">
                <a:solidFill>
                  <a:schemeClr val="tx2"/>
                </a:solidFill>
              </a:endParaRPr>
            </a:p>
          </p:txBody>
        </p:sp>
      </p:grpSp>
      <p:grpSp>
        <p:nvGrpSpPr>
          <p:cNvPr id="16" name="Group 15"/>
          <p:cNvGrpSpPr/>
          <p:nvPr/>
        </p:nvGrpSpPr>
        <p:grpSpPr>
          <a:xfrm>
            <a:off x="5951489" y="4251324"/>
            <a:ext cx="1126703" cy="276999"/>
            <a:chOff x="5932439" y="3073226"/>
            <a:chExt cx="1126703" cy="207749"/>
          </a:xfrm>
        </p:grpSpPr>
        <p:sp>
          <p:nvSpPr>
            <p:cNvPr id="89" name="Rectangle 88"/>
            <p:cNvSpPr/>
            <p:nvPr/>
          </p:nvSpPr>
          <p:spPr>
            <a:xfrm>
              <a:off x="6546512" y="3110319"/>
              <a:ext cx="512630" cy="161583"/>
            </a:xfrm>
            <a:prstGeom prst="rect">
              <a:avLst/>
            </a:prstGeom>
          </p:spPr>
          <p:txBody>
            <a:bodyPr wrap="none">
              <a:spAutoFit/>
            </a:bodyPr>
            <a:lstStyle/>
            <a:p>
              <a:r>
                <a:rPr lang="en-US" sz="800" b="1" kern="0" dirty="0" smtClean="0">
                  <a:solidFill>
                    <a:schemeClr val="tx2"/>
                  </a:solidFill>
                </a:rPr>
                <a:t>SENTRY</a:t>
              </a:r>
              <a:endParaRPr lang="en-US" sz="1050" b="1" dirty="0">
                <a:solidFill>
                  <a:schemeClr val="tx2"/>
                </a:solidFill>
              </a:endParaRPr>
            </a:p>
          </p:txBody>
        </p:sp>
        <p:sp>
          <p:nvSpPr>
            <p:cNvPr id="15" name="Rectangle 14"/>
            <p:cNvSpPr/>
            <p:nvPr/>
          </p:nvSpPr>
          <p:spPr>
            <a:xfrm>
              <a:off x="5932439" y="3073226"/>
              <a:ext cx="743187" cy="207749"/>
            </a:xfrm>
            <a:prstGeom prst="rect">
              <a:avLst/>
            </a:prstGeom>
          </p:spPr>
          <p:txBody>
            <a:bodyPr wrap="none">
              <a:spAutoFit/>
            </a:bodyPr>
            <a:lstStyle/>
            <a:p>
              <a:pPr lvl="0" algn="ctr" defTabSz="914400">
                <a:defRPr/>
              </a:pPr>
              <a:r>
                <a:rPr lang="en-US" sz="1200" kern="0" dirty="0">
                  <a:solidFill>
                    <a:sysClr val="windowText" lastClr="000000"/>
                  </a:solidFill>
                </a:rPr>
                <a:t>, SECURE</a:t>
              </a:r>
            </a:p>
          </p:txBody>
        </p:sp>
      </p:grpSp>
    </p:spTree>
    <p:extLst>
      <p:ext uri="{BB962C8B-B14F-4D97-AF65-F5344CB8AC3E}">
        <p14:creationId xmlns:p14="http://schemas.microsoft.com/office/powerpoint/2010/main" val="2219654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7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18982108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55598287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Audit, Discovery, and Lineage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41302188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451923" y="1447372"/>
            <a:ext cx="5160361" cy="3873619"/>
            <a:chOff x="2700534" y="920182"/>
            <a:chExt cx="6244037" cy="3515308"/>
          </a:xfrm>
        </p:grpSpPr>
        <p:sp>
          <p:nvSpPr>
            <p:cNvPr id="46" name="Rounded Rectangle 45"/>
            <p:cNvSpPr/>
            <p:nvPr/>
          </p:nvSpPr>
          <p:spPr>
            <a:xfrm>
              <a:off x="2700534" y="920182"/>
              <a:ext cx="6244037" cy="3515308"/>
            </a:xfrm>
            <a:prstGeom prst="roundRect">
              <a:avLst>
                <a:gd name="adj" fmla="val 1777"/>
              </a:avLst>
            </a:prstGeom>
            <a:solidFill>
              <a:schemeClr val="accent5"/>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7" name="Rounded Rectangle 46"/>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48" name="Rounded Rectangle 47"/>
            <p:cNvSpPr/>
            <p:nvPr/>
          </p:nvSpPr>
          <p:spPr>
            <a:xfrm>
              <a:off x="3761871" y="1343530"/>
              <a:ext cx="854208" cy="808899"/>
            </a:xfrm>
            <a:prstGeom prst="roundRect">
              <a:avLst>
                <a:gd name="adj" fmla="val 487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49" name="Rounded Rectangle 48"/>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50" name="Rounded Rectangle 49"/>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67" name="Rounded Rectangle 66"/>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68" name="Rounded Rectangle 67"/>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69" name="Rounded Rectangle 68"/>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70" name="Rounded Rectangle 69"/>
            <p:cNvSpPr/>
            <p:nvPr/>
          </p:nvSpPr>
          <p:spPr>
            <a:xfrm>
              <a:off x="2859283" y="2537883"/>
              <a:ext cx="5367148" cy="1778000"/>
            </a:xfrm>
            <a:prstGeom prst="roundRect">
              <a:avLst>
                <a:gd name="adj" fmla="val 2855"/>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Calibri"/>
                  <a:cs typeface="Calibri"/>
                </a:rPr>
                <a:t>STORAGE FOR ANY TYPE OF DATA</a:t>
              </a:r>
            </a:p>
            <a:p>
              <a:pPr algn="ctr"/>
              <a:r>
                <a:rPr lang="en-US" sz="1000" dirty="0">
                  <a:solidFill>
                    <a:schemeClr val="tx1"/>
                  </a:solidFill>
                  <a:latin typeface="Calibri"/>
                  <a:cs typeface="Calibri"/>
                </a:rPr>
                <a:t>UNIFIED, ELASTIC, RESILIENT, SECURE</a:t>
              </a: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71" name="Rounded Rectangle 70"/>
            <p:cNvSpPr/>
            <p:nvPr/>
          </p:nvSpPr>
          <p:spPr>
            <a:xfrm>
              <a:off x="8286749" y="1343530"/>
              <a:ext cx="516643" cy="1139320"/>
            </a:xfrm>
            <a:prstGeom prst="roundRect">
              <a:avLst>
                <a:gd name="adj" fmla="val 9200"/>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72" name="Rounded Rectangle 71"/>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85" name="TextBox 84"/>
            <p:cNvSpPr txBox="1"/>
            <p:nvPr/>
          </p:nvSpPr>
          <p:spPr>
            <a:xfrm>
              <a:off x="2787650" y="939800"/>
              <a:ext cx="4229100" cy="279308"/>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86" name="Rounded Rectangle 85"/>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87" name="Rounded Rectangle 86"/>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4" name="Title 3"/>
          <p:cNvSpPr>
            <a:spLocks noGrp="1"/>
          </p:cNvSpPr>
          <p:nvPr>
            <p:ph type="title"/>
          </p:nvPr>
        </p:nvSpPr>
        <p:spPr/>
        <p:txBody>
          <a:bodyPr/>
          <a:lstStyle/>
          <a:p>
            <a:r>
              <a:rPr lang="en-US" dirty="0" smtClean="0"/>
              <a:t>Protect and Govern Your Data</a:t>
            </a:r>
            <a:endParaRPr lang="en-US" dirty="0"/>
          </a:p>
        </p:txBody>
      </p:sp>
      <p:sp>
        <p:nvSpPr>
          <p:cNvPr id="3" name="Content Placeholder 2"/>
          <p:cNvSpPr>
            <a:spLocks noGrp="1"/>
          </p:cNvSpPr>
          <p:nvPr>
            <p:ph idx="1"/>
          </p:nvPr>
        </p:nvSpPr>
        <p:spPr>
          <a:xfrm>
            <a:off x="448502" y="1383127"/>
            <a:ext cx="3003421" cy="4734338"/>
          </a:xfrm>
        </p:spPr>
        <p:txBody>
          <a:bodyPr>
            <a:noAutofit/>
          </a:bodyPr>
          <a:lstStyle/>
          <a:p>
            <a:pPr marL="0" indent="0">
              <a:buNone/>
            </a:pPr>
            <a:r>
              <a:rPr lang="en-US" sz="1800" b="1" dirty="0" smtClean="0">
                <a:solidFill>
                  <a:schemeClr val="accent5"/>
                </a:solidFill>
              </a:rPr>
              <a:t>Enterprise Security &amp; Governance</a:t>
            </a:r>
          </a:p>
          <a:p>
            <a:r>
              <a:rPr lang="en-US" sz="1800" dirty="0"/>
              <a:t>End-to-end protection with integrated authentication, authorization, encryption, key management, audit, and </a:t>
            </a:r>
            <a:r>
              <a:rPr lang="en-US" sz="1800" dirty="0" smtClean="0"/>
              <a:t>lineage</a:t>
            </a:r>
            <a:endParaRPr lang="en-US" sz="1800" dirty="0"/>
          </a:p>
          <a:p>
            <a:r>
              <a:rPr lang="en-US" sz="1800" dirty="0"/>
              <a:t>Native platform solution ensures unified data management for easy reporting and </a:t>
            </a:r>
            <a:r>
              <a:rPr lang="en-US" sz="1800" dirty="0" smtClean="0"/>
              <a:t>tracking</a:t>
            </a:r>
            <a:endParaRPr lang="en-US" sz="1800" dirty="0"/>
          </a:p>
          <a:p>
            <a:r>
              <a:rPr lang="en-US" sz="1800" dirty="0"/>
              <a:t>Compliance-ready to meet stringent regulatory requirements, out-of-the-</a:t>
            </a:r>
            <a:r>
              <a:rPr lang="en-US" sz="1800" dirty="0" smtClean="0"/>
              <a:t>box</a:t>
            </a:r>
            <a:endParaRPr lang="en-US" sz="1800" dirty="0"/>
          </a:p>
        </p:txBody>
      </p:sp>
    </p:spTree>
    <p:extLst>
      <p:ext uri="{BB962C8B-B14F-4D97-AF65-F5344CB8AC3E}">
        <p14:creationId xmlns:p14="http://schemas.microsoft.com/office/powerpoint/2010/main" val="10741349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0666" b="1692"/>
          <a:stretch/>
        </p:blipFill>
        <p:spPr>
          <a:xfrm>
            <a:off x="0" y="1231899"/>
            <a:ext cx="9144000" cy="4965701"/>
          </a:xfrm>
          <a:prstGeom prst="rect">
            <a:avLst/>
          </a:prstGeom>
        </p:spPr>
      </p:pic>
      <p:sp>
        <p:nvSpPr>
          <p:cNvPr id="5" name="Title 4"/>
          <p:cNvSpPr>
            <a:spLocks noGrp="1"/>
          </p:cNvSpPr>
          <p:nvPr>
            <p:ph type="title"/>
          </p:nvPr>
        </p:nvSpPr>
        <p:spPr/>
        <p:txBody>
          <a:bodyPr/>
          <a:lstStyle/>
          <a:p>
            <a:r>
              <a:rPr lang="en-US" dirty="0" smtClean="0"/>
              <a:t>Navigator</a:t>
            </a:r>
            <a:endParaRPr lang="en-US" dirty="0"/>
          </a:p>
        </p:txBody>
      </p:sp>
    </p:spTree>
    <p:extLst>
      <p:ext uri="{BB962C8B-B14F-4D97-AF65-F5344CB8AC3E}">
        <p14:creationId xmlns:p14="http://schemas.microsoft.com/office/powerpoint/2010/main" val="2896759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41044139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7629518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Export to Warehouse</a:t>
            </a:r>
            <a:endParaRPr lang="en-US" dirty="0"/>
          </a:p>
        </p:txBody>
      </p:sp>
      <p:sp>
        <p:nvSpPr>
          <p:cNvPr id="5" name="Content Placeholder 4"/>
          <p:cNvSpPr>
            <a:spLocks noGrp="1"/>
          </p:cNvSpPr>
          <p:nvPr>
            <p:ph idx="1"/>
          </p:nvPr>
        </p:nvSpPr>
        <p:spPr/>
        <p:txBody>
          <a:bodyPr/>
          <a:lstStyle/>
          <a:p>
            <a:r>
              <a:rPr lang="en-US" dirty="0" smtClean="0"/>
              <a:t>Any Processed data can be exported</a:t>
            </a:r>
          </a:p>
          <a:p>
            <a:r>
              <a:rPr lang="en-US" dirty="0" smtClean="0"/>
              <a:t>Same tool to import can export</a:t>
            </a:r>
          </a:p>
          <a:p>
            <a:r>
              <a:rPr lang="en-US" dirty="0" smtClean="0"/>
              <a:t>Special connectors for  Teradata, Oracle, </a:t>
            </a:r>
            <a:r>
              <a:rPr lang="en-US" dirty="0" err="1" smtClean="0"/>
              <a:t>Netezza</a:t>
            </a:r>
            <a:endParaRPr lang="en-US" dirty="0" smtClean="0"/>
          </a:p>
        </p:txBody>
      </p:sp>
    </p:spTree>
    <p:extLst>
      <p:ext uri="{BB962C8B-B14F-4D97-AF65-F5344CB8AC3E}">
        <p14:creationId xmlns:p14="http://schemas.microsoft.com/office/powerpoint/2010/main" val="21848234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5969451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lstStyle/>
          <a:p>
            <a:r>
              <a:rPr lang="en-US" dirty="0" smtClean="0"/>
              <a:t>Leading BI and Statistical tools certified</a:t>
            </a:r>
          </a:p>
          <a:p>
            <a:r>
              <a:rPr lang="en-US" dirty="0" smtClean="0"/>
              <a:t>Concurrent, Interactive, Analytic SQL</a:t>
            </a:r>
          </a:p>
          <a:p>
            <a:r>
              <a:rPr lang="en-US" dirty="0" smtClean="0"/>
              <a:t>Active Archive, Offload from EDW</a:t>
            </a:r>
            <a:endParaRPr lang="en-US" dirty="0"/>
          </a:p>
        </p:txBody>
      </p:sp>
    </p:spTree>
    <p:extLst>
      <p:ext uri="{BB962C8B-B14F-4D97-AF65-F5344CB8AC3E}">
        <p14:creationId xmlns:p14="http://schemas.microsoft.com/office/powerpoint/2010/main" val="38864032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Demonstration Phases</a:t>
            </a:r>
            <a:endParaRPr lang="en-US" dirty="0"/>
          </a:p>
        </p:txBody>
      </p:sp>
      <p:sp>
        <p:nvSpPr>
          <p:cNvPr id="5" name="Content Placeholder 4"/>
          <p:cNvSpPr>
            <a:spLocks noGrp="1"/>
          </p:cNvSpPr>
          <p:nvPr>
            <p:ph idx="1"/>
          </p:nvPr>
        </p:nvSpPr>
        <p:spPr/>
        <p:txBody>
          <a:bodyPr/>
          <a:lstStyle/>
          <a:p>
            <a:endParaRPr lang="en-US" dirty="0"/>
          </a:p>
        </p:txBody>
      </p:sp>
    </p:spTree>
    <p:extLst>
      <p:ext uri="{BB962C8B-B14F-4D97-AF65-F5344CB8AC3E}">
        <p14:creationId xmlns:p14="http://schemas.microsoft.com/office/powerpoint/2010/main" val="34510011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a:t>
            </a:r>
            <a:endParaRPr lang="en-US" dirty="0"/>
          </a:p>
        </p:txBody>
      </p:sp>
      <p:sp>
        <p:nvSpPr>
          <p:cNvPr id="3" name="Content Placeholder 2"/>
          <p:cNvSpPr>
            <a:spLocks noGrp="1"/>
          </p:cNvSpPr>
          <p:nvPr>
            <p:ph idx="1"/>
          </p:nvPr>
        </p:nvSpPr>
        <p:spPr/>
        <p:txBody>
          <a:bodyPr/>
          <a:lstStyle/>
          <a:p>
            <a:r>
              <a:rPr lang="en-US" dirty="0" smtClean="0"/>
              <a:t>Load the data</a:t>
            </a:r>
          </a:p>
          <a:p>
            <a:r>
              <a:rPr lang="en-US" dirty="0" smtClean="0"/>
              <a:t>Transform the data - ETL</a:t>
            </a:r>
          </a:p>
          <a:p>
            <a:r>
              <a:rPr lang="en-US" dirty="0" smtClean="0"/>
              <a:t>Query the data - Interactive </a:t>
            </a:r>
            <a:r>
              <a:rPr lang="en-US" dirty="0" smtClean="0"/>
              <a:t>SQL</a:t>
            </a:r>
          </a:p>
          <a:p>
            <a:r>
              <a:rPr lang="en-US" dirty="0"/>
              <a:t>Explore the data - Faceted </a:t>
            </a:r>
            <a:r>
              <a:rPr lang="en-US" dirty="0" smtClean="0"/>
              <a:t>Search</a:t>
            </a:r>
            <a:endParaRPr lang="en-US" dirty="0" smtClean="0"/>
          </a:p>
          <a:p>
            <a:r>
              <a:rPr lang="en-US" dirty="0" smtClean="0"/>
              <a:t>Security and Authorization</a:t>
            </a:r>
          </a:p>
          <a:p>
            <a:r>
              <a:rPr lang="en-US" dirty="0" smtClean="0"/>
              <a:t>Audit, Discovery, and </a:t>
            </a:r>
            <a:r>
              <a:rPr lang="en-US" dirty="0" smtClean="0"/>
              <a:t>Lineage</a:t>
            </a:r>
            <a:endParaRPr lang="en-US" dirty="0" smtClean="0"/>
          </a:p>
        </p:txBody>
      </p:sp>
    </p:spTree>
    <p:extLst>
      <p:ext uri="{BB962C8B-B14F-4D97-AF65-F5344CB8AC3E}">
        <p14:creationId xmlns:p14="http://schemas.microsoft.com/office/powerpoint/2010/main" val="39333183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Content Placeholder 4"/>
          <p:cNvSpPr>
            <a:spLocks noGrp="1"/>
          </p:cNvSpPr>
          <p:nvPr>
            <p:ph idx="1"/>
          </p:nvPr>
        </p:nvSpPr>
        <p:spPr/>
        <p:txBody>
          <a:bodyPr>
            <a:normAutofit fontScale="85000" lnSpcReduction="10000"/>
          </a:bodyPr>
          <a:lstStyle/>
          <a:p>
            <a:r>
              <a:rPr lang="en-US" dirty="0"/>
              <a:t>Load the </a:t>
            </a:r>
            <a:r>
              <a:rPr lang="en-US" dirty="0" smtClean="0"/>
              <a:t>data</a:t>
            </a:r>
          </a:p>
          <a:p>
            <a:pPr lvl="1"/>
            <a:r>
              <a:rPr lang="en-US" dirty="0" smtClean="0"/>
              <a:t>Using existing files, desktop tools, integrate to databases and more</a:t>
            </a:r>
            <a:endParaRPr lang="en-US" dirty="0"/>
          </a:p>
          <a:p>
            <a:r>
              <a:rPr lang="en-US" dirty="0"/>
              <a:t>Transform the data </a:t>
            </a:r>
            <a:r>
              <a:rPr lang="en-US" dirty="0" smtClean="0"/>
              <a:t>– ETL</a:t>
            </a:r>
          </a:p>
          <a:p>
            <a:pPr lvl="1"/>
            <a:r>
              <a:rPr lang="en-US" dirty="0" smtClean="0"/>
              <a:t>3</a:t>
            </a:r>
            <a:r>
              <a:rPr lang="en-US" baseline="30000" dirty="0" smtClean="0"/>
              <a:t>rd</a:t>
            </a:r>
            <a:r>
              <a:rPr lang="en-US" dirty="0" smtClean="0"/>
              <a:t> party ecosystem of tools</a:t>
            </a:r>
            <a:endParaRPr lang="en-US" dirty="0"/>
          </a:p>
          <a:p>
            <a:r>
              <a:rPr lang="en-US" dirty="0"/>
              <a:t>Query the data - Interactive </a:t>
            </a:r>
            <a:r>
              <a:rPr lang="en-US" dirty="0" smtClean="0"/>
              <a:t>SQL</a:t>
            </a:r>
          </a:p>
          <a:p>
            <a:pPr lvl="1"/>
            <a:r>
              <a:rPr lang="en-US" dirty="0" smtClean="0"/>
              <a:t>Interactive SQL for descriptive and advanced analytics</a:t>
            </a:r>
            <a:endParaRPr lang="en-US" dirty="0"/>
          </a:p>
          <a:p>
            <a:r>
              <a:rPr lang="en-US" dirty="0" smtClean="0"/>
              <a:t>Security - Authentication and Authorization</a:t>
            </a:r>
          </a:p>
          <a:p>
            <a:pPr lvl="1"/>
            <a:r>
              <a:rPr lang="en-US" dirty="0" smtClean="0"/>
              <a:t>Security throughout the entire platform</a:t>
            </a:r>
            <a:endParaRPr lang="en-US" dirty="0"/>
          </a:p>
          <a:p>
            <a:r>
              <a:rPr lang="en-US" dirty="0" smtClean="0"/>
              <a:t>Audit</a:t>
            </a:r>
            <a:r>
              <a:rPr lang="en-US" dirty="0"/>
              <a:t>, Discovery, and </a:t>
            </a:r>
            <a:r>
              <a:rPr lang="en-US" dirty="0" smtClean="0"/>
              <a:t>Lineage</a:t>
            </a:r>
          </a:p>
          <a:p>
            <a:pPr lvl="1"/>
            <a:r>
              <a:rPr lang="en-US" dirty="0" smtClean="0"/>
              <a:t>Data Governance and Provenance</a:t>
            </a:r>
            <a:endParaRPr lang="en-US" dirty="0"/>
          </a:p>
          <a:p>
            <a:r>
              <a:rPr lang="en-US" dirty="0"/>
              <a:t>Explore the data - Faceted Search</a:t>
            </a:r>
          </a:p>
          <a:p>
            <a:pPr lvl="1"/>
            <a:r>
              <a:rPr lang="en-US" dirty="0"/>
              <a:t>Visual tools and Search Application to explore, open to wide </a:t>
            </a:r>
            <a:r>
              <a:rPr lang="en-US" dirty="0" smtClean="0"/>
              <a:t>audience</a:t>
            </a:r>
            <a:endParaRPr lang="en-US" dirty="0"/>
          </a:p>
        </p:txBody>
      </p:sp>
    </p:spTree>
    <p:extLst>
      <p:ext uri="{BB962C8B-B14F-4D97-AF65-F5344CB8AC3E}">
        <p14:creationId xmlns:p14="http://schemas.microsoft.com/office/powerpoint/2010/main" val="30670715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7908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88" name="Rounded Rectangle 87"/>
          <p:cNvSpPr/>
          <p:nvPr/>
        </p:nvSpPr>
        <p:spPr>
          <a:xfrm>
            <a:off x="2014707" y="571765"/>
            <a:ext cx="5159829" cy="3314435"/>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2147963" y="993008"/>
            <a:ext cx="970451" cy="2760891"/>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899885" y="586262"/>
            <a:ext cx="1530061" cy="276999"/>
          </a:xfrm>
          <a:prstGeom prst="rect">
            <a:avLst/>
          </a:prstGeom>
        </p:spPr>
        <p:txBody>
          <a:bodyPr wrap="none">
            <a:spAutoFit/>
          </a:bodyPr>
          <a:lstStyle/>
          <a:p>
            <a:r>
              <a:rPr lang="en-US" sz="1200" b="1" dirty="0" smtClean="0">
                <a:solidFill>
                  <a:srgbClr val="F68C2A"/>
                </a:solidFill>
                <a:latin typeface="Calibri"/>
                <a:cs typeface="Calibri"/>
              </a:rPr>
              <a:t>Modern Architecture </a:t>
            </a:r>
            <a:endParaRPr lang="en-US" sz="1200" b="1" dirty="0">
              <a:solidFill>
                <a:srgbClr val="F68C2A"/>
              </a:solidFill>
              <a:latin typeface="Calibri"/>
              <a:cs typeface="Calibri"/>
            </a:endParaRPr>
          </a:p>
        </p:txBody>
      </p:sp>
      <p:sp>
        <p:nvSpPr>
          <p:cNvPr id="12" name="TextBox 11"/>
          <p:cNvSpPr txBox="1"/>
          <p:nvPr/>
        </p:nvSpPr>
        <p:spPr>
          <a:xfrm>
            <a:off x="2146301" y="3419521"/>
            <a:ext cx="971550" cy="215444"/>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481836" y="3313086"/>
            <a:ext cx="1073525" cy="20005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007106" y="994393"/>
            <a:ext cx="1036801" cy="2760891"/>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200482" y="3390493"/>
            <a:ext cx="733232" cy="215444"/>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3168651" y="2413000"/>
            <a:ext cx="2793999" cy="1340899"/>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3168650" y="993008"/>
            <a:ext cx="2799768" cy="1360725"/>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908442" y="1000476"/>
            <a:ext cx="1368409" cy="215444"/>
          </a:xfrm>
          <a:prstGeom prst="rect">
            <a:avLst/>
          </a:prstGeom>
          <a:noFill/>
        </p:spPr>
        <p:txBody>
          <a:bodyPr wrap="square" rtlCol="0">
            <a:spAutoFit/>
          </a:bodyPr>
          <a:lstStyle/>
          <a:p>
            <a:pPr algn="ctr"/>
            <a:r>
              <a:rPr lang="en-US" sz="800" dirty="0" smtClean="0">
                <a:latin typeface="Calibri"/>
                <a:cs typeface="Calibri"/>
              </a:rPr>
              <a:t>Enterprise Data Warehouse</a:t>
            </a:r>
            <a:endParaRPr lang="en-US" sz="800" dirty="0">
              <a:latin typeface="Calibri"/>
              <a:cs typeface="Calibri"/>
            </a:endParaRPr>
          </a:p>
        </p:txBody>
      </p:sp>
      <p:sp>
        <p:nvSpPr>
          <p:cNvPr id="162" name="Shape 319"/>
          <p:cNvSpPr txBox="1"/>
          <p:nvPr/>
        </p:nvSpPr>
        <p:spPr>
          <a:xfrm flipH="1">
            <a:off x="2159000" y="2707803"/>
            <a:ext cx="965200" cy="35713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2152651" y="1987284"/>
            <a:ext cx="952499" cy="21404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213" y="2379893"/>
            <a:ext cx="306362" cy="389916"/>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2306939" y="1059800"/>
            <a:ext cx="658524" cy="977305"/>
          </a:xfrm>
          <a:prstGeom prst="rect">
            <a:avLst/>
          </a:prstGeom>
        </p:spPr>
      </p:pic>
      <p:sp>
        <p:nvSpPr>
          <p:cNvPr id="92" name="Right Arrow 91"/>
          <p:cNvSpPr/>
          <p:nvPr/>
        </p:nvSpPr>
        <p:spPr>
          <a:xfrm>
            <a:off x="3022600" y="2675511"/>
            <a:ext cx="933450" cy="69417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1523" y="1296676"/>
            <a:ext cx="754263" cy="952755"/>
          </a:xfrm>
          <a:prstGeom prst="rect">
            <a:avLst/>
          </a:prstGeom>
        </p:spPr>
      </p:pic>
      <p:sp>
        <p:nvSpPr>
          <p:cNvPr id="18" name="Rectangle 17"/>
          <p:cNvSpPr/>
          <p:nvPr/>
        </p:nvSpPr>
        <p:spPr>
          <a:xfrm>
            <a:off x="4363134" y="1718045"/>
            <a:ext cx="415498" cy="230832"/>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219700" y="2794000"/>
            <a:ext cx="1054100" cy="4741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354183" y="1381458"/>
            <a:ext cx="396019" cy="609452"/>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279185" y="1337177"/>
            <a:ext cx="540648" cy="169277"/>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9496" y="1569489"/>
            <a:ext cx="286754" cy="382339"/>
          </a:xfrm>
          <a:prstGeom prst="rect">
            <a:avLst/>
          </a:prstGeom>
        </p:spPr>
      </p:pic>
      <p:sp>
        <p:nvSpPr>
          <p:cNvPr id="115" name="Rounded Rectangle 114"/>
          <p:cNvSpPr/>
          <p:nvPr/>
        </p:nvSpPr>
        <p:spPr>
          <a:xfrm>
            <a:off x="6354183" y="2067258"/>
            <a:ext cx="396019" cy="609452"/>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279185" y="2022977"/>
            <a:ext cx="540648" cy="169277"/>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354183" y="2778458"/>
            <a:ext cx="396019" cy="609452"/>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279185" y="2734177"/>
            <a:ext cx="540648" cy="169277"/>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426200" y="2946400"/>
            <a:ext cx="265872" cy="355600"/>
          </a:xfrm>
          <a:prstGeom prst="rect">
            <a:avLst/>
          </a:prstGeom>
        </p:spPr>
      </p:pic>
      <p:pic>
        <p:nvPicPr>
          <p:cNvPr id="20" name="Picture 19"/>
          <p:cNvPicPr>
            <a:picLocks noChangeAspect="1"/>
          </p:cNvPicPr>
          <p:nvPr/>
        </p:nvPicPr>
        <p:blipFill>
          <a:blip r:embed="rId9">
            <a:alphaModFix amt="61000"/>
          </a:blip>
          <a:stretch>
            <a:fillRect/>
          </a:stretch>
        </p:blipFill>
        <p:spPr>
          <a:xfrm>
            <a:off x="6464301" y="2260600"/>
            <a:ext cx="175013" cy="347133"/>
          </a:xfrm>
          <a:prstGeom prst="rect">
            <a:avLst/>
          </a:prstGeom>
        </p:spPr>
      </p:pic>
      <p:sp>
        <p:nvSpPr>
          <p:cNvPr id="123" name="TextBox 122"/>
          <p:cNvSpPr txBox="1"/>
          <p:nvPr/>
        </p:nvSpPr>
        <p:spPr>
          <a:xfrm>
            <a:off x="3911601" y="3473952"/>
            <a:ext cx="1367660" cy="215444"/>
          </a:xfrm>
          <a:prstGeom prst="rect">
            <a:avLst/>
          </a:prstGeom>
          <a:noFill/>
        </p:spPr>
        <p:txBody>
          <a:bodyPr wrap="square" rtlCol="0">
            <a:spAutoFit/>
          </a:bodyPr>
          <a:lstStyle/>
          <a:p>
            <a:pPr algn="ctr"/>
            <a:r>
              <a:rPr lang="en-US" sz="800" dirty="0" smtClean="0">
                <a:latin typeface="Calibri"/>
                <a:cs typeface="Calibri"/>
              </a:rPr>
              <a:t>Operational Data Store</a:t>
            </a:r>
            <a:endParaRPr lang="en-US" sz="800" dirty="0">
              <a:latin typeface="Calibri"/>
              <a:cs typeface="Calibri"/>
            </a:endParaRPr>
          </a:p>
        </p:txBody>
      </p:sp>
      <p:sp>
        <p:nvSpPr>
          <p:cNvPr id="64" name="Shape 649"/>
          <p:cNvSpPr/>
          <p:nvPr/>
        </p:nvSpPr>
        <p:spPr>
          <a:xfrm>
            <a:off x="3973526" y="2544807"/>
            <a:ext cx="1233144" cy="857471"/>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dirty="0" smtClean="0">
                <a:solidFill>
                  <a:schemeClr val="lt1"/>
                </a:solidFill>
                <a:latin typeface="Calibri"/>
                <a:ea typeface="Helvetica Neue"/>
                <a:cs typeface="Calibri"/>
                <a:sym typeface="Helvetica Neue"/>
              </a:rPr>
              <a:t>Cloudera</a:t>
            </a:r>
            <a:endParaRPr lang="en" sz="10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431371" y="2560693"/>
            <a:ext cx="352143" cy="17075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689600" y="1346200"/>
            <a:ext cx="584200" cy="4741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66" name="Shape 732"/>
          <p:cNvSpPr/>
          <p:nvPr/>
        </p:nvSpPr>
        <p:spPr>
          <a:xfrm>
            <a:off x="-3939" y="5105400"/>
            <a:ext cx="9144000" cy="1135541"/>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5197765"/>
            <a:ext cx="0" cy="92363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5197765"/>
            <a:ext cx="0" cy="92363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1" y="5111387"/>
            <a:ext cx="1441420" cy="1138773"/>
          </a:xfrm>
          <a:prstGeom prst="rect">
            <a:avLst/>
          </a:prstGeom>
        </p:spPr>
        <p:txBody>
          <a:bodyPr wrap="none">
            <a:spAutoFit/>
          </a:bodyPr>
          <a:lstStyle/>
          <a:p>
            <a:pPr marL="228600" indent="-228600">
              <a:buAutoNum type="arabicParenR"/>
              <a:tabLst>
                <a:tab pos="231775" algn="l"/>
              </a:tabLst>
            </a:pPr>
            <a:r>
              <a:rPr lang="en-US" sz="2000" dirty="0" smtClean="0">
                <a:solidFill>
                  <a:srgbClr val="FFFFFF"/>
                </a:solidFill>
                <a:latin typeface="Calibri"/>
                <a:ea typeface="Helvetica Neue"/>
                <a:cs typeface="Calibri"/>
                <a:sym typeface="Helvetica Neue"/>
              </a:rPr>
              <a:t>Load Data</a:t>
            </a:r>
          </a:p>
          <a:p>
            <a:pPr marL="342900" indent="-342900">
              <a:buFont typeface="Arial"/>
              <a:buChar char="•"/>
              <a:tabLst>
                <a:tab pos="231775" algn="l"/>
              </a:tabLst>
            </a:pPr>
            <a:r>
              <a:rPr lang="en-US" sz="1600" dirty="0" smtClean="0">
                <a:solidFill>
                  <a:srgbClr val="FFFFFF"/>
                </a:solidFill>
                <a:latin typeface="Calibri"/>
                <a:ea typeface="Helvetica Neue"/>
                <a:cs typeface="Calibri"/>
                <a:sym typeface="Helvetica Neue"/>
              </a:rPr>
              <a:t>Files</a:t>
            </a:r>
          </a:p>
          <a:p>
            <a:pPr marL="342900" indent="-342900">
              <a:buFont typeface="Arial"/>
              <a:buChar char="•"/>
              <a:tabLst>
                <a:tab pos="231775" algn="l"/>
              </a:tabLst>
            </a:pPr>
            <a:r>
              <a:rPr lang="en-US" sz="1600" dirty="0" smtClean="0">
                <a:solidFill>
                  <a:srgbClr val="FFFFFF"/>
                </a:solidFill>
                <a:latin typeface="Calibri"/>
                <a:ea typeface="Helvetica Neue"/>
                <a:cs typeface="Calibri"/>
                <a:sym typeface="Helvetica Neue"/>
              </a:rPr>
              <a:t>Excel</a:t>
            </a:r>
          </a:p>
          <a:p>
            <a:pPr marL="342900" indent="-342900">
              <a:buFont typeface="Arial"/>
              <a:buChar char="•"/>
              <a:tabLst>
                <a:tab pos="231775" algn="l"/>
              </a:tabLst>
            </a:pPr>
            <a:r>
              <a:rPr lang="en-US" sz="1600" dirty="0" smtClean="0">
                <a:solidFill>
                  <a:srgbClr val="FFFFFF"/>
                </a:solidFill>
                <a:latin typeface="Calibri"/>
                <a:ea typeface="Helvetica Neue"/>
                <a:cs typeface="Calibri"/>
                <a:sym typeface="Helvetica Neue"/>
              </a:rPr>
              <a:t>Ingestion</a:t>
            </a:r>
          </a:p>
        </p:txBody>
      </p:sp>
      <p:sp>
        <p:nvSpPr>
          <p:cNvPr id="71" name="Rectangle 70"/>
          <p:cNvSpPr/>
          <p:nvPr/>
        </p:nvSpPr>
        <p:spPr>
          <a:xfrm>
            <a:off x="3530671" y="5111387"/>
            <a:ext cx="2300630" cy="1077218"/>
          </a:xfrm>
          <a:prstGeom prst="rect">
            <a:avLst/>
          </a:prstGeom>
        </p:spPr>
        <p:txBody>
          <a:bodyPr wrap="none">
            <a:spAutoFit/>
          </a:bodyPr>
          <a:lstStyle/>
          <a:p>
            <a:pPr>
              <a:tabLst>
                <a:tab pos="231775" algn="l"/>
              </a:tabLst>
            </a:pPr>
            <a:r>
              <a:rPr lang="en-US" sz="2000" dirty="0" smtClean="0">
                <a:solidFill>
                  <a:srgbClr val="FFFFFF"/>
                </a:solidFill>
                <a:latin typeface="Calibri"/>
                <a:ea typeface="Helvetica Neue"/>
                <a:cs typeface="Calibri"/>
                <a:sym typeface="Helvetica Neue"/>
              </a:rPr>
              <a:t>2</a:t>
            </a:r>
            <a:r>
              <a:rPr lang="en-US" sz="2000" dirty="0">
                <a:solidFill>
                  <a:srgbClr val="FFFFFF"/>
                </a:solidFill>
                <a:latin typeface="Calibri"/>
                <a:ea typeface="Helvetica Neue"/>
                <a:cs typeface="Calibri"/>
                <a:sym typeface="Helvetica Neue"/>
              </a:rPr>
              <a:t>) </a:t>
            </a:r>
            <a:r>
              <a:rPr lang="en-US" sz="2000" dirty="0" smtClean="0">
                <a:solidFill>
                  <a:srgbClr val="FFFFFF"/>
                </a:solidFill>
                <a:latin typeface="Calibri"/>
                <a:ea typeface="Helvetica Neue"/>
                <a:cs typeface="Calibri"/>
                <a:sym typeface="Helvetica Neue"/>
              </a:rPr>
              <a:t>ELT</a:t>
            </a:r>
          </a:p>
          <a:p>
            <a:pPr marL="342900" indent="-342900">
              <a:buFont typeface="Arial"/>
              <a:buChar char="•"/>
              <a:tabLst>
                <a:tab pos="231775" algn="l"/>
              </a:tabLst>
            </a:pPr>
            <a:r>
              <a:rPr lang="en-US" sz="1600" dirty="0" smtClean="0">
                <a:solidFill>
                  <a:srgbClr val="FFFFFF"/>
                </a:solidFill>
                <a:latin typeface="Calibri"/>
                <a:ea typeface="Helvetica Neue"/>
                <a:cs typeface="Calibri"/>
                <a:sym typeface="Helvetica Neue"/>
              </a:rPr>
              <a:t>3</a:t>
            </a:r>
            <a:r>
              <a:rPr lang="en-US" sz="1600" baseline="30000" dirty="0" smtClean="0">
                <a:solidFill>
                  <a:srgbClr val="FFFFFF"/>
                </a:solidFill>
                <a:latin typeface="Calibri"/>
                <a:ea typeface="Helvetica Neue"/>
                <a:cs typeface="Calibri"/>
                <a:sym typeface="Helvetica Neue"/>
              </a:rPr>
              <a:t>rd</a:t>
            </a:r>
            <a:r>
              <a:rPr lang="en-US" sz="1600" dirty="0" smtClean="0">
                <a:solidFill>
                  <a:srgbClr val="FFFFFF"/>
                </a:solidFill>
                <a:latin typeface="Calibri"/>
                <a:ea typeface="Helvetica Neue"/>
                <a:cs typeface="Calibri"/>
                <a:sym typeface="Helvetica Neue"/>
              </a:rPr>
              <a:t> party tool</a:t>
            </a:r>
          </a:p>
          <a:p>
            <a:pPr marL="342900" indent="-342900">
              <a:buFont typeface="Arial"/>
              <a:buChar char="•"/>
              <a:tabLst>
                <a:tab pos="231775" algn="l"/>
              </a:tabLst>
            </a:pPr>
            <a:r>
              <a:rPr lang="en-US" sz="1600" dirty="0" smtClean="0">
                <a:solidFill>
                  <a:srgbClr val="FFFFFF"/>
                </a:solidFill>
                <a:latin typeface="Calibri"/>
                <a:ea typeface="Helvetica Neue"/>
                <a:cs typeface="Calibri"/>
                <a:sym typeface="Helvetica Neue"/>
              </a:rPr>
              <a:t>Leverages parallelism</a:t>
            </a:r>
            <a:endParaRPr lang="en-US" sz="1600" dirty="0">
              <a:solidFill>
                <a:srgbClr val="FFFFFF"/>
              </a:solidFill>
              <a:latin typeface="Calibri"/>
              <a:ea typeface="Helvetica Neue"/>
              <a:cs typeface="Calibri"/>
              <a:sym typeface="Helvetica Neue"/>
            </a:endParaRPr>
          </a:p>
          <a:p>
            <a:pPr marL="228600">
              <a:tabLst>
                <a:tab pos="231775" algn="l"/>
              </a:tabLst>
            </a:pPr>
            <a:r>
              <a:rPr lang="en-US" sz="1200" dirty="0" smtClean="0">
                <a:solidFill>
                  <a:srgbClr val="FFFFFF"/>
                </a:solidFill>
                <a:latin typeface="Calibri"/>
                <a:ea typeface="Helvetica Neue"/>
                <a:cs typeface="Calibri"/>
                <a:sym typeface="Helvetica Neue"/>
              </a:rPr>
              <a:t> </a:t>
            </a:r>
            <a:endParaRPr lang="en-US" sz="1200" dirty="0">
              <a:solidFill>
                <a:srgbClr val="FFFFFF"/>
              </a:solidFill>
              <a:latin typeface="Calibri"/>
              <a:ea typeface="Helvetica Neue"/>
              <a:cs typeface="Calibri"/>
            </a:endParaRPr>
          </a:p>
        </p:txBody>
      </p:sp>
      <p:sp>
        <p:nvSpPr>
          <p:cNvPr id="72" name="Rectangle 71"/>
          <p:cNvSpPr/>
          <p:nvPr/>
        </p:nvSpPr>
        <p:spPr>
          <a:xfrm>
            <a:off x="6724731" y="5111387"/>
            <a:ext cx="1682973" cy="1015663"/>
          </a:xfrm>
          <a:prstGeom prst="rect">
            <a:avLst/>
          </a:prstGeom>
        </p:spPr>
        <p:txBody>
          <a:bodyPr wrap="none">
            <a:spAutoFit/>
          </a:bodyPr>
          <a:lstStyle/>
          <a:p>
            <a:pPr marL="0" lvl="1">
              <a:buSzPct val="25000"/>
              <a:tabLst>
                <a:tab pos="231775" algn="l"/>
              </a:tabLst>
            </a:pPr>
            <a:r>
              <a:rPr lang="en-US" sz="2000" dirty="0">
                <a:solidFill>
                  <a:srgbClr val="FFFFFF"/>
                </a:solidFill>
                <a:latin typeface="Calibri"/>
                <a:ea typeface="Helvetica Neue"/>
                <a:cs typeface="Calibri"/>
                <a:sym typeface="Helvetica Neue"/>
              </a:rPr>
              <a:t>3) </a:t>
            </a:r>
            <a:r>
              <a:rPr lang="en-US" sz="2000" dirty="0" smtClean="0">
                <a:solidFill>
                  <a:srgbClr val="FFFFFF"/>
                </a:solidFill>
                <a:latin typeface="Calibri"/>
                <a:ea typeface="Helvetica Neue"/>
                <a:cs typeface="Calibri"/>
                <a:sym typeface="Helvetica Neue"/>
              </a:rPr>
              <a:t>Explore and</a:t>
            </a:r>
          </a:p>
          <a:p>
            <a:pPr marL="0" lvl="1">
              <a:buSzPct val="25000"/>
              <a:tabLst>
                <a:tab pos="231775" algn="l"/>
              </a:tabLst>
            </a:pPr>
            <a:r>
              <a:rPr lang="en-US" sz="2000" dirty="0" smtClean="0">
                <a:solidFill>
                  <a:srgbClr val="FFFFFF"/>
                </a:solidFill>
                <a:latin typeface="Calibri"/>
                <a:ea typeface="Helvetica Neue"/>
                <a:cs typeface="Calibri"/>
                <a:sym typeface="Helvetica Neue"/>
              </a:rPr>
              <a:t>Export</a:t>
            </a:r>
            <a:endParaRPr lang="en-US" sz="2000" dirty="0">
              <a:solidFill>
                <a:srgbClr val="FFFFFF"/>
              </a:solidFill>
              <a:latin typeface="Calibri"/>
              <a:ea typeface="Helvetica Neue"/>
              <a:cs typeface="Calibri"/>
              <a:sym typeface="Helvetica Neue"/>
            </a:endParaRPr>
          </a:p>
          <a:p>
            <a:pPr marL="231775" lvl="1" indent="-231775">
              <a:buSzPct val="25000"/>
              <a:tabLst>
                <a:tab pos="231775" algn="l"/>
              </a:tabLst>
            </a:pPr>
            <a:endParaRPr lang="en-US" sz="2000" dirty="0">
              <a:solidFill>
                <a:srgbClr val="FFFFFF"/>
              </a:solidFill>
              <a:latin typeface="Calibri"/>
              <a:ea typeface="Helvetica Neue"/>
              <a:cs typeface="Calibri"/>
              <a:sym typeface="Helvetica Neue"/>
            </a:endParaRPr>
          </a:p>
        </p:txBody>
      </p:sp>
      <p:grpSp>
        <p:nvGrpSpPr>
          <p:cNvPr id="73" name="Group 72"/>
          <p:cNvGrpSpPr/>
          <p:nvPr/>
        </p:nvGrpSpPr>
        <p:grpSpPr>
          <a:xfrm>
            <a:off x="3824270" y="3021912"/>
            <a:ext cx="256162" cy="350831"/>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196207"/>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33920" y="2471579"/>
            <a:ext cx="256162" cy="350831"/>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196207"/>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24420" y="3089646"/>
            <a:ext cx="256162" cy="350831"/>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196207"/>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327356" y="1984892"/>
            <a:ext cx="512837" cy="582865"/>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3038925" y="1597015"/>
            <a:ext cx="933450" cy="294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51" name="Shape 732"/>
          <p:cNvSpPr/>
          <p:nvPr/>
        </p:nvSpPr>
        <p:spPr>
          <a:xfrm>
            <a:off x="8762" y="4726160"/>
            <a:ext cx="4559300" cy="35384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52" name="Shape 732"/>
          <p:cNvSpPr/>
          <p:nvPr/>
        </p:nvSpPr>
        <p:spPr>
          <a:xfrm>
            <a:off x="4568339" y="4726160"/>
            <a:ext cx="4570684" cy="353840"/>
          </a:xfrm>
          <a:prstGeom prst="rect">
            <a:avLst/>
          </a:prstGeom>
          <a:solidFill>
            <a:srgbClr val="F5822A"/>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947170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a:t>
            </a:r>
            <a:endParaRPr lang="en-US" dirty="0"/>
          </a:p>
        </p:txBody>
      </p:sp>
      <p:sp>
        <p:nvSpPr>
          <p:cNvPr id="3" name="Content Placeholder 2"/>
          <p:cNvSpPr>
            <a:spLocks noGrp="1"/>
          </p:cNvSpPr>
          <p:nvPr>
            <p:ph idx="1"/>
          </p:nvPr>
        </p:nvSpPr>
        <p:spPr/>
        <p:txBody>
          <a:bodyPr/>
          <a:lstStyle/>
          <a:p>
            <a:r>
              <a:rPr lang="en-US" dirty="0" smtClean="0"/>
              <a:t>Load the data</a:t>
            </a:r>
          </a:p>
          <a:p>
            <a:r>
              <a:rPr lang="en-US" dirty="0" smtClean="0"/>
              <a:t>Transform the data - ETL</a:t>
            </a:r>
          </a:p>
          <a:p>
            <a:r>
              <a:rPr lang="en-US" dirty="0" smtClean="0"/>
              <a:t>Query the data and load - Interactive SQL</a:t>
            </a:r>
          </a:p>
          <a:p>
            <a:r>
              <a:rPr lang="en-US" dirty="0" smtClean="0"/>
              <a:t>Security - Authentication and Authorization</a:t>
            </a:r>
          </a:p>
          <a:p>
            <a:r>
              <a:rPr lang="en-US" dirty="0" smtClean="0"/>
              <a:t>Audit, Discovery, and Lineage</a:t>
            </a:r>
          </a:p>
          <a:p>
            <a:r>
              <a:rPr lang="en-US" dirty="0" smtClean="0"/>
              <a:t>Explore </a:t>
            </a:r>
            <a:r>
              <a:rPr lang="en-US" dirty="0"/>
              <a:t>the data - Faceted </a:t>
            </a:r>
            <a:r>
              <a:rPr lang="en-US" dirty="0" smtClean="0"/>
              <a:t>Search</a:t>
            </a:r>
            <a:endParaRPr lang="en-US" dirty="0"/>
          </a:p>
        </p:txBody>
      </p:sp>
    </p:spTree>
    <p:extLst>
      <p:ext uri="{BB962C8B-B14F-4D97-AF65-F5344CB8AC3E}">
        <p14:creationId xmlns:p14="http://schemas.microsoft.com/office/powerpoint/2010/main" val="41102662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Setup</a:t>
            </a:r>
            <a:endParaRPr lang="en-US" dirty="0"/>
          </a:p>
        </p:txBody>
      </p:sp>
      <p:sp>
        <p:nvSpPr>
          <p:cNvPr id="3" name="Content Placeholder 2"/>
          <p:cNvSpPr>
            <a:spLocks noGrp="1"/>
          </p:cNvSpPr>
          <p:nvPr>
            <p:ph idx="1"/>
          </p:nvPr>
        </p:nvSpPr>
        <p:spPr/>
        <p:txBody>
          <a:bodyPr/>
          <a:lstStyle/>
          <a:p>
            <a:r>
              <a:rPr lang="en-US" dirty="0" smtClean="0"/>
              <a:t>Personas</a:t>
            </a:r>
          </a:p>
          <a:p>
            <a:pPr lvl="1"/>
            <a:r>
              <a:rPr lang="en-US" dirty="0" err="1" smtClean="0"/>
              <a:t>cloudera</a:t>
            </a:r>
            <a:r>
              <a:rPr lang="en-US" dirty="0" smtClean="0"/>
              <a:t> user</a:t>
            </a:r>
          </a:p>
          <a:p>
            <a:pPr lvl="1"/>
            <a:r>
              <a:rPr lang="en-US" dirty="0" err="1" smtClean="0"/>
              <a:t>susie_auditor</a:t>
            </a:r>
            <a:endParaRPr lang="en-US" dirty="0" smtClean="0"/>
          </a:p>
          <a:p>
            <a:pPr lvl="1"/>
            <a:r>
              <a:rPr lang="en-US" dirty="0" err="1" smtClean="0"/>
              <a:t>frank_inspector</a:t>
            </a:r>
            <a:endParaRPr lang="en-US" dirty="0" smtClean="0"/>
          </a:p>
          <a:p>
            <a:r>
              <a:rPr lang="en-US" dirty="0" smtClean="0"/>
              <a:t>External Database with tables populated</a:t>
            </a:r>
          </a:p>
          <a:p>
            <a:r>
              <a:rPr lang="en-US" dirty="0" smtClean="0"/>
              <a:t>Mostly browser driven</a:t>
            </a:r>
          </a:p>
          <a:p>
            <a:r>
              <a:rPr lang="en-US" dirty="0" smtClean="0"/>
              <a:t>3</a:t>
            </a:r>
            <a:r>
              <a:rPr lang="en-US" baseline="30000" dirty="0" smtClean="0"/>
              <a:t>rd</a:t>
            </a:r>
            <a:r>
              <a:rPr lang="en-US" dirty="0" smtClean="0"/>
              <a:t> Party Tool</a:t>
            </a:r>
          </a:p>
          <a:p>
            <a:r>
              <a:rPr lang="en-US" dirty="0" smtClean="0"/>
              <a:t>Shell</a:t>
            </a:r>
          </a:p>
        </p:txBody>
      </p:sp>
    </p:spTree>
    <p:extLst>
      <p:ext uri="{BB962C8B-B14F-4D97-AF65-F5344CB8AC3E}">
        <p14:creationId xmlns:p14="http://schemas.microsoft.com/office/powerpoint/2010/main" val="17273444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Hadoop</a:t>
            </a:r>
            <a:r>
              <a:rPr lang="en-US" dirty="0" smtClean="0"/>
              <a:t> Use Experience</a:t>
            </a:r>
            <a:endParaRPr lang="en-US" dirty="0"/>
          </a:p>
        </p:txBody>
      </p:sp>
      <p:sp>
        <p:nvSpPr>
          <p:cNvPr id="5" name="Content Placeholder 4"/>
          <p:cNvSpPr>
            <a:spLocks noGrp="1"/>
          </p:cNvSpPr>
          <p:nvPr>
            <p:ph idx="1"/>
          </p:nvPr>
        </p:nvSpPr>
        <p:spPr>
          <a:xfrm>
            <a:off x="457200" y="1270074"/>
            <a:ext cx="3886200" cy="4562853"/>
          </a:xfrm>
        </p:spPr>
        <p:txBody>
          <a:bodyPr>
            <a:normAutofit/>
          </a:bodyPr>
          <a:lstStyle/>
          <a:p>
            <a:r>
              <a:rPr lang="en-US" sz="2800" dirty="0" smtClean="0"/>
              <a:t>Part of EDH</a:t>
            </a:r>
          </a:p>
        </p:txBody>
      </p:sp>
      <p:pic>
        <p:nvPicPr>
          <p:cNvPr id="2" name="Picture 1"/>
          <p:cNvPicPr>
            <a:picLocks noChangeAspect="1"/>
          </p:cNvPicPr>
          <p:nvPr/>
        </p:nvPicPr>
        <p:blipFill>
          <a:blip r:embed="rId3"/>
          <a:stretch>
            <a:fillRect/>
          </a:stretch>
        </p:blipFill>
        <p:spPr>
          <a:xfrm>
            <a:off x="4267200" y="3022601"/>
            <a:ext cx="4343400" cy="2947361"/>
          </a:xfrm>
          <a:prstGeom prst="rect">
            <a:avLst/>
          </a:prstGeom>
        </p:spPr>
      </p:pic>
      <p:pic>
        <p:nvPicPr>
          <p:cNvPr id="3" name="Picture 2"/>
          <p:cNvPicPr>
            <a:picLocks noChangeAspect="1"/>
          </p:cNvPicPr>
          <p:nvPr/>
        </p:nvPicPr>
        <p:blipFill>
          <a:blip r:embed="rId4"/>
          <a:stretch>
            <a:fillRect/>
          </a:stretch>
        </p:blipFill>
        <p:spPr>
          <a:xfrm>
            <a:off x="4800600" y="787401"/>
            <a:ext cx="4343400" cy="3102817"/>
          </a:xfrm>
          <a:prstGeom prst="rect">
            <a:avLst/>
          </a:prstGeom>
        </p:spPr>
      </p:pic>
      <p:pic>
        <p:nvPicPr>
          <p:cNvPr id="6" name="Picture 5"/>
          <p:cNvPicPr>
            <a:picLocks noChangeAspect="1"/>
          </p:cNvPicPr>
          <p:nvPr/>
        </p:nvPicPr>
        <p:blipFill>
          <a:blip r:embed="rId5"/>
          <a:stretch>
            <a:fillRect/>
          </a:stretch>
        </p:blipFill>
        <p:spPr>
          <a:xfrm>
            <a:off x="7569200" y="76200"/>
            <a:ext cx="1498600" cy="499533"/>
          </a:xfrm>
          <a:prstGeom prst="rect">
            <a:avLst/>
          </a:prstGeom>
        </p:spPr>
      </p:pic>
    </p:spTree>
    <p:extLst>
      <p:ext uri="{BB962C8B-B14F-4D97-AF65-F5344CB8AC3E}">
        <p14:creationId xmlns:p14="http://schemas.microsoft.com/office/powerpoint/2010/main" val="13767458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loudera-4-3-template">
  <a:themeElements>
    <a:clrScheme name="Cloudera Colors">
      <a:dk1>
        <a:sysClr val="windowText" lastClr="000000"/>
      </a:dk1>
      <a:lt1>
        <a:sysClr val="window" lastClr="FFFFFF"/>
      </a:lt1>
      <a:dk2>
        <a:srgbClr val="006E89"/>
      </a:dk2>
      <a:lt2>
        <a:srgbClr val="0392B2"/>
      </a:lt2>
      <a:accent1>
        <a:srgbClr val="34B5D0"/>
      </a:accent1>
      <a:accent2>
        <a:srgbClr val="BED62F"/>
      </a:accent2>
      <a:accent3>
        <a:srgbClr val="49176D"/>
      </a:accent3>
      <a:accent4>
        <a:srgbClr val="B60050"/>
      </a:accent4>
      <a:accent5>
        <a:srgbClr val="F5822A"/>
      </a:accent5>
      <a:accent6>
        <a:srgbClr val="F0B310"/>
      </a:accent6>
      <a:hlink>
        <a:srgbClr val="F5822A"/>
      </a:hlink>
      <a:folHlink>
        <a:srgbClr val="F0B31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b">
        <a:normAutofit/>
      </a:bodyPr>
      <a:lstStyle>
        <a:defPPr>
          <a:spcBef>
            <a:spcPct val="0"/>
          </a:spcBef>
          <a:defRPr sz="3600" dirty="0">
            <a:solidFill>
              <a:srgbClr val="FFFFFF"/>
            </a:solidFill>
            <a:cs typeface="Calibri"/>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cloudera-4-3-template.potx</Template>
  <TotalTime>14240</TotalTime>
  <Words>4239</Words>
  <Application>Microsoft Macintosh PowerPoint</Application>
  <PresentationFormat>On-screen Show (4:3)</PresentationFormat>
  <Paragraphs>727</Paragraphs>
  <Slides>52</Slides>
  <Notes>19</Notes>
  <HiddenSlides>7</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cloudera-4-3-template</vt:lpstr>
      <vt:lpstr>Enterprise Data Hub</vt:lpstr>
      <vt:lpstr>Agenda</vt:lpstr>
      <vt:lpstr>The Old Way: Bringing Data to Compute</vt:lpstr>
      <vt:lpstr>From Hadoop to an Enterprise Data Hub</vt:lpstr>
      <vt:lpstr>Demonstration Phases</vt:lpstr>
      <vt:lpstr>PowerPoint Presentation</vt:lpstr>
      <vt:lpstr>Phases</vt:lpstr>
      <vt:lpstr>Some Setup</vt:lpstr>
      <vt:lpstr>Hadoop Use Experience</vt:lpstr>
      <vt:lpstr>Load the data</vt:lpstr>
      <vt:lpstr>Integrate Data Sources</vt:lpstr>
      <vt:lpstr>Store and Ingest More Data</vt:lpstr>
      <vt:lpstr>Schema Design </vt:lpstr>
      <vt:lpstr>Schema Design </vt:lpstr>
      <vt:lpstr>Schema Design </vt:lpstr>
      <vt:lpstr>Schema Design </vt:lpstr>
      <vt:lpstr>The Data</vt:lpstr>
      <vt:lpstr>Demo</vt:lpstr>
      <vt:lpstr>Summary</vt:lpstr>
      <vt:lpstr>Transform the data - ETL</vt:lpstr>
      <vt:lpstr>ETL</vt:lpstr>
      <vt:lpstr>Cloudera’s Enterprise Data Hub</vt:lpstr>
      <vt:lpstr>Pentaho Kettle - Spoon</vt:lpstr>
      <vt:lpstr>Demo</vt:lpstr>
      <vt:lpstr>Summary</vt:lpstr>
      <vt:lpstr>Query the data – Interactive SQL</vt:lpstr>
      <vt:lpstr>Model Structured &amp; Unstructured Data Faster</vt:lpstr>
      <vt:lpstr>Cloudera Impala</vt:lpstr>
      <vt:lpstr>Demo</vt:lpstr>
      <vt:lpstr>Summary</vt:lpstr>
      <vt:lpstr>Explore the data – Faceted Search</vt:lpstr>
      <vt:lpstr>Cloudera Search</vt:lpstr>
      <vt:lpstr>Visual Exploration</vt:lpstr>
      <vt:lpstr>Demo</vt:lpstr>
      <vt:lpstr>Summary</vt:lpstr>
      <vt:lpstr>Security - Authentication and Authorization </vt:lpstr>
      <vt:lpstr>Comprehensive Security and Governance Only with Cloudera</vt:lpstr>
      <vt:lpstr>Apache Sentry: Key Capabilities</vt:lpstr>
      <vt:lpstr>Authorized Users Only – Same Dataset</vt:lpstr>
      <vt:lpstr>Demo</vt:lpstr>
      <vt:lpstr>Summary</vt:lpstr>
      <vt:lpstr>Audit, Discovery, and Lineage</vt:lpstr>
      <vt:lpstr>Protect and Govern Your Data</vt:lpstr>
      <vt:lpstr>Navigator</vt:lpstr>
      <vt:lpstr>Demo</vt:lpstr>
      <vt:lpstr>Summary</vt:lpstr>
      <vt:lpstr>Export to Warehouse</vt:lpstr>
      <vt:lpstr>Demo</vt:lpstr>
      <vt:lpstr>Summary</vt:lpstr>
      <vt:lpstr>Phases</vt:lpstr>
      <vt:lpstr>Summary</vt:lpstr>
      <vt:lpstr>PowerPoint Presentation</vt:lpstr>
    </vt:vector>
  </TitlesOfParts>
  <Company>Cloudera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CGSI Marketing Update</dc:title>
  <dc:creator>Katherine Tong</dc:creator>
  <cp:lastModifiedBy>Richard Im</cp:lastModifiedBy>
  <cp:revision>266</cp:revision>
  <dcterms:created xsi:type="dcterms:W3CDTF">2014-03-11T17:08:15Z</dcterms:created>
  <dcterms:modified xsi:type="dcterms:W3CDTF">2014-09-18T22:07:07Z</dcterms:modified>
</cp:coreProperties>
</file>